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5" r:id="rId3"/>
    <p:sldId id="258" r:id="rId4"/>
    <p:sldId id="259" r:id="rId5"/>
    <p:sldId id="260" r:id="rId6"/>
    <p:sldId id="261" r:id="rId7"/>
    <p:sldId id="262" r:id="rId8"/>
    <p:sldId id="263" r:id="rId9"/>
    <p:sldId id="264" r:id="rId10"/>
    <p:sldId id="272" r:id="rId11"/>
    <p:sldId id="273" r:id="rId12"/>
    <p:sldId id="274" r:id="rId13"/>
    <p:sldId id="283" r:id="rId14"/>
    <p:sldId id="284" r:id="rId15"/>
    <p:sldId id="275" r:id="rId16"/>
    <p:sldId id="277" r:id="rId17"/>
    <p:sldId id="278" r:id="rId18"/>
    <p:sldId id="279" r:id="rId19"/>
    <p:sldId id="280" r:id="rId20"/>
    <p:sldId id="2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83"/>
    <p:restoredTop sz="83333"/>
  </p:normalViewPr>
  <p:slideViewPr>
    <p:cSldViewPr snapToGrid="0" snapToObjects="1">
      <p:cViewPr varScale="1">
        <p:scale>
          <a:sx n="67" d="100"/>
          <a:sy n="67" d="100"/>
        </p:scale>
        <p:origin x="40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C2643-104D-4646-BFCE-CBB882443210}" type="datetimeFigureOut">
              <a:rPr lang="en-US" smtClean="0"/>
              <a:t>2/13/19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7D87CE-7F93-A443-848A-322A57DD85A3}" type="slidenum">
              <a:rPr lang="en-US" smtClean="0"/>
              <a:t>‹#›</a:t>
            </a:fld>
            <a:endParaRPr lang="en-US"/>
          </a:p>
        </p:txBody>
      </p:sp>
    </p:spTree>
    <p:extLst>
      <p:ext uri="{BB962C8B-B14F-4D97-AF65-F5344CB8AC3E}">
        <p14:creationId xmlns:p14="http://schemas.microsoft.com/office/powerpoint/2010/main" val="2984258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a:t>
            </a:fld>
            <a:endParaRPr lang="en-US"/>
          </a:p>
        </p:txBody>
      </p:sp>
    </p:spTree>
    <p:extLst>
      <p:ext uri="{BB962C8B-B14F-4D97-AF65-F5344CB8AC3E}">
        <p14:creationId xmlns:p14="http://schemas.microsoft.com/office/powerpoint/2010/main" val="1907373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might be useful in the case that there is a possibility that a global object or function uses the same identifier (variable name) as another one, causing redefinition errors,</a:t>
            </a:r>
          </a:p>
          <a:p>
            <a:r>
              <a:rPr lang="en-US" dirty="0"/>
              <a:t>such as shown on the next slide…</a:t>
            </a:r>
          </a:p>
        </p:txBody>
      </p:sp>
      <p:sp>
        <p:nvSpPr>
          <p:cNvPr id="4" name="Slide Number Placeholder 3"/>
          <p:cNvSpPr>
            <a:spLocks noGrp="1"/>
          </p:cNvSpPr>
          <p:nvPr>
            <p:ph type="sldNum" sz="quarter" idx="5"/>
          </p:nvPr>
        </p:nvSpPr>
        <p:spPr/>
        <p:txBody>
          <a:bodyPr/>
          <a:lstStyle/>
          <a:p>
            <a:fld id="{0C7D87CE-7F93-A443-848A-322A57DD85A3}" type="slidenum">
              <a:rPr lang="en-US" smtClean="0"/>
              <a:t>10</a:t>
            </a:fld>
            <a:endParaRPr lang="en-US"/>
          </a:p>
        </p:txBody>
      </p:sp>
    </p:spTree>
    <p:extLst>
      <p:ext uri="{BB962C8B-B14F-4D97-AF65-F5344CB8AC3E}">
        <p14:creationId xmlns:p14="http://schemas.microsoft.com/office/powerpoint/2010/main" val="490151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11</a:t>
            </a:fld>
            <a:endParaRPr lang="en-US"/>
          </a:p>
        </p:txBody>
      </p:sp>
    </p:spTree>
    <p:extLst>
      <p:ext uri="{BB962C8B-B14F-4D97-AF65-F5344CB8AC3E}">
        <p14:creationId xmlns:p14="http://schemas.microsoft.com/office/powerpoint/2010/main" val="3225978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keyword “using” is used to introduce a name from a namespace into the current declarative region (orange font above).</a:t>
            </a:r>
          </a:p>
          <a:p>
            <a:endParaRPr lang="en-US" dirty="0"/>
          </a:p>
          <a:p>
            <a:r>
              <a:rPr lang="en-US" dirty="0"/>
              <a:t>Can still use the scope resolution operator as well.</a:t>
            </a:r>
          </a:p>
        </p:txBody>
      </p:sp>
      <p:sp>
        <p:nvSpPr>
          <p:cNvPr id="4" name="Slide Number Placeholder 3"/>
          <p:cNvSpPr>
            <a:spLocks noGrp="1"/>
          </p:cNvSpPr>
          <p:nvPr>
            <p:ph type="sldNum" sz="quarter" idx="5"/>
          </p:nvPr>
        </p:nvSpPr>
        <p:spPr/>
        <p:txBody>
          <a:bodyPr/>
          <a:lstStyle/>
          <a:p>
            <a:fld id="{0C7D87CE-7F93-A443-848A-322A57DD85A3}" type="slidenum">
              <a:rPr lang="en-US" smtClean="0"/>
              <a:t>12</a:t>
            </a:fld>
            <a:endParaRPr lang="en-US"/>
          </a:p>
        </p:txBody>
      </p:sp>
    </p:spTree>
    <p:extLst>
      <p:ext uri="{BB962C8B-B14F-4D97-AF65-F5344CB8AC3E}">
        <p14:creationId xmlns:p14="http://schemas.microsoft.com/office/powerpoint/2010/main" val="1175881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keyword “using” is used to introduce a name from a namespace into the current declarative region (orange font above).</a:t>
            </a:r>
          </a:p>
          <a:p>
            <a:endParaRPr lang="en-US" dirty="0"/>
          </a:p>
          <a:p>
            <a:r>
              <a:rPr lang="en-US" dirty="0"/>
              <a:t>Can still use the scope resolution operator as well.</a:t>
            </a:r>
          </a:p>
        </p:txBody>
      </p:sp>
      <p:sp>
        <p:nvSpPr>
          <p:cNvPr id="4" name="Slide Number Placeholder 3"/>
          <p:cNvSpPr>
            <a:spLocks noGrp="1"/>
          </p:cNvSpPr>
          <p:nvPr>
            <p:ph type="sldNum" sz="quarter" idx="5"/>
          </p:nvPr>
        </p:nvSpPr>
        <p:spPr/>
        <p:txBody>
          <a:bodyPr/>
          <a:lstStyle/>
          <a:p>
            <a:fld id="{0C7D87CE-7F93-A443-848A-322A57DD85A3}" type="slidenum">
              <a:rPr lang="en-US" smtClean="0"/>
              <a:t>13</a:t>
            </a:fld>
            <a:endParaRPr lang="en-US"/>
          </a:p>
        </p:txBody>
      </p:sp>
    </p:spTree>
    <p:extLst>
      <p:ext uri="{BB962C8B-B14F-4D97-AF65-F5344CB8AC3E}">
        <p14:creationId xmlns:p14="http://schemas.microsoft.com/office/powerpoint/2010/main" val="558727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keyword “using” is used to introduce a name from a namespace into the current declarative region (orange font above).</a:t>
            </a:r>
          </a:p>
          <a:p>
            <a:endParaRPr lang="en-US" dirty="0"/>
          </a:p>
          <a:p>
            <a:r>
              <a:rPr lang="en-US" dirty="0"/>
              <a:t>Can still use the scope resolution operator as well.</a:t>
            </a:r>
          </a:p>
        </p:txBody>
      </p:sp>
      <p:sp>
        <p:nvSpPr>
          <p:cNvPr id="4" name="Slide Number Placeholder 3"/>
          <p:cNvSpPr>
            <a:spLocks noGrp="1"/>
          </p:cNvSpPr>
          <p:nvPr>
            <p:ph type="sldNum" sz="quarter" idx="5"/>
          </p:nvPr>
        </p:nvSpPr>
        <p:spPr/>
        <p:txBody>
          <a:bodyPr/>
          <a:lstStyle/>
          <a:p>
            <a:fld id="{0C7D87CE-7F93-A443-848A-322A57DD85A3}" type="slidenum">
              <a:rPr lang="en-US" smtClean="0"/>
              <a:t>14</a:t>
            </a:fld>
            <a:endParaRPr lang="en-US"/>
          </a:p>
        </p:txBody>
      </p:sp>
    </p:spTree>
    <p:extLst>
      <p:ext uri="{BB962C8B-B14F-4D97-AF65-F5344CB8AC3E}">
        <p14:creationId xmlns:p14="http://schemas.microsoft.com/office/powerpoint/2010/main" val="1498461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15</a:t>
            </a:fld>
            <a:endParaRPr lang="en-US"/>
          </a:p>
        </p:txBody>
      </p:sp>
    </p:spTree>
    <p:extLst>
      <p:ext uri="{BB962C8B-B14F-4D97-AF65-F5344CB8AC3E}">
        <p14:creationId xmlns:p14="http://schemas.microsoft.com/office/powerpoint/2010/main" val="926349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fileIOExample.cpp</a:t>
            </a:r>
            <a:r>
              <a:rPr lang="en-US" dirty="0"/>
              <a:t>  in 102/Code/C++Intro directory</a:t>
            </a:r>
          </a:p>
        </p:txBody>
      </p:sp>
      <p:sp>
        <p:nvSpPr>
          <p:cNvPr id="4" name="Slide Number Placeholder 3"/>
          <p:cNvSpPr>
            <a:spLocks noGrp="1"/>
          </p:cNvSpPr>
          <p:nvPr>
            <p:ph type="sldNum" sz="quarter" idx="5"/>
          </p:nvPr>
        </p:nvSpPr>
        <p:spPr/>
        <p:txBody>
          <a:bodyPr/>
          <a:lstStyle/>
          <a:p>
            <a:fld id="{0C7D87CE-7F93-A443-848A-322A57DD85A3}" type="slidenum">
              <a:rPr lang="en-US" smtClean="0"/>
              <a:t>16</a:t>
            </a:fld>
            <a:endParaRPr lang="en-US"/>
          </a:p>
        </p:txBody>
      </p:sp>
    </p:spTree>
    <p:extLst>
      <p:ext uri="{BB962C8B-B14F-4D97-AF65-F5344CB8AC3E}">
        <p14:creationId xmlns:p14="http://schemas.microsoft.com/office/powerpoint/2010/main" val="358320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17</a:t>
            </a:fld>
            <a:endParaRPr lang="en-US"/>
          </a:p>
        </p:txBody>
      </p:sp>
    </p:spTree>
    <p:extLst>
      <p:ext uri="{BB962C8B-B14F-4D97-AF65-F5344CB8AC3E}">
        <p14:creationId xmlns:p14="http://schemas.microsoft.com/office/powerpoint/2010/main" val="3907627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18</a:t>
            </a:fld>
            <a:endParaRPr lang="en-US"/>
          </a:p>
        </p:txBody>
      </p:sp>
    </p:spTree>
    <p:extLst>
      <p:ext uri="{BB962C8B-B14F-4D97-AF65-F5344CB8AC3E}">
        <p14:creationId xmlns:p14="http://schemas.microsoft.com/office/powerpoint/2010/main" val="76356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19</a:t>
            </a:fld>
            <a:endParaRPr lang="en-US"/>
          </a:p>
        </p:txBody>
      </p:sp>
    </p:spTree>
    <p:extLst>
      <p:ext uri="{BB962C8B-B14F-4D97-AF65-F5344CB8AC3E}">
        <p14:creationId xmlns:p14="http://schemas.microsoft.com/office/powerpoint/2010/main" val="23073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2</a:t>
            </a:fld>
            <a:endParaRPr lang="en-US"/>
          </a:p>
        </p:txBody>
      </p:sp>
    </p:spTree>
    <p:extLst>
      <p:ext uri="{BB962C8B-B14F-4D97-AF65-F5344CB8AC3E}">
        <p14:creationId xmlns:p14="http://schemas.microsoft.com/office/powerpoint/2010/main" val="602405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Notice that the function call to swap did not require the address of operator ( &amp; ) for the arguments.  The compiler implicitly generates that because that’s how the swap function is defined; that’s what that function is expecting.  Isn’t that nice and simple!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can still use pointers if we want; it would be coded the same way as in the C example on the previous page.  Some authors prefer using pointers because it is clearer with the function call that the function will alter the data; however, with pass-by-reference, the arguments in the function call look the same as if the function was pass-by-value, so it’s not clear at first glance whether that function call will change the value of the arguments passed to it or not.</a:t>
            </a:r>
          </a:p>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20</a:t>
            </a:fld>
            <a:endParaRPr lang="en-US"/>
          </a:p>
        </p:txBody>
      </p:sp>
    </p:spTree>
    <p:extLst>
      <p:ext uri="{BB962C8B-B14F-4D97-AF65-F5344CB8AC3E}">
        <p14:creationId xmlns:p14="http://schemas.microsoft.com/office/powerpoint/2010/main" val="340257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3</a:t>
            </a:fld>
            <a:endParaRPr lang="en-US"/>
          </a:p>
        </p:txBody>
      </p:sp>
    </p:spTree>
    <p:extLst>
      <p:ext uri="{BB962C8B-B14F-4D97-AF65-F5344CB8AC3E}">
        <p14:creationId xmlns:p14="http://schemas.microsoft.com/office/powerpoint/2010/main" val="4181858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4</a:t>
            </a:fld>
            <a:endParaRPr lang="en-US"/>
          </a:p>
        </p:txBody>
      </p:sp>
    </p:spTree>
    <p:extLst>
      <p:ext uri="{BB962C8B-B14F-4D97-AF65-F5344CB8AC3E}">
        <p14:creationId xmlns:p14="http://schemas.microsoft.com/office/powerpoint/2010/main" val="463734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rect1 and rect2 are instances, or objects, of the </a:t>
            </a:r>
            <a:r>
              <a:rPr lang="en-US" dirty="0" err="1"/>
              <a:t>CppRectangle</a:t>
            </a:r>
            <a:r>
              <a:rPr lang="en-US" dirty="0"/>
              <a:t> class – the call to rect1.area() and rect2.area() give different results – because each object of the class has its own variables w and l </a:t>
            </a:r>
          </a:p>
          <a:p>
            <a:r>
              <a:rPr lang="en-US" dirty="0"/>
              <a:t>     this is the basic concept of OOP – data and functions are both members of the object  </a:t>
            </a:r>
          </a:p>
          <a:p>
            <a:r>
              <a:rPr lang="en-US" dirty="0"/>
              <a:t>     the objects themselves contain the data members and functions that can operate on those objects, can directly access those data members</a:t>
            </a:r>
          </a:p>
          <a:p>
            <a:endParaRPr lang="en-US" dirty="0"/>
          </a:p>
          <a:p>
            <a:r>
              <a:rPr lang="en-US" dirty="0"/>
              <a:t>scope resolution operator ::</a:t>
            </a:r>
          </a:p>
          <a:p>
            <a:r>
              <a:rPr lang="en-US" dirty="0"/>
              <a:t>     used to define a member of a class from outside the class definition; no difference in behavior</a:t>
            </a:r>
          </a:p>
          <a:p>
            <a:endParaRPr lang="en-US" dirty="0"/>
          </a:p>
          <a:p>
            <a:r>
              <a:rPr lang="en-US" dirty="0"/>
              <a:t>the definition of the class member function area() is included directly within the definition of </a:t>
            </a:r>
            <a:r>
              <a:rPr lang="en-US" dirty="0" err="1"/>
              <a:t>CppRectangle</a:t>
            </a:r>
            <a:r>
              <a:rPr lang="en-US" dirty="0"/>
              <a:t> class</a:t>
            </a:r>
          </a:p>
          <a:p>
            <a:endParaRPr lang="en-US" dirty="0"/>
          </a:p>
          <a:p>
            <a:endParaRPr lang="en-US" dirty="0"/>
          </a:p>
          <a:p>
            <a:r>
              <a:rPr lang="en-US" dirty="0"/>
              <a:t>w and l are private data members; hence the setter function.  In a example as simple as this, it is difficult to see any reason to protect these two data members, but in greater projects, it may be very important that values cannot be modified in an unexpected way.</a:t>
            </a:r>
          </a:p>
        </p:txBody>
      </p:sp>
      <p:sp>
        <p:nvSpPr>
          <p:cNvPr id="4" name="Slide Number Placeholder 3"/>
          <p:cNvSpPr>
            <a:spLocks noGrp="1"/>
          </p:cNvSpPr>
          <p:nvPr>
            <p:ph type="sldNum" sz="quarter" idx="10"/>
          </p:nvPr>
        </p:nvSpPr>
        <p:spPr/>
        <p:txBody>
          <a:bodyPr/>
          <a:lstStyle/>
          <a:p>
            <a:fld id="{0C7D87CE-7F93-A443-848A-322A57DD85A3}" type="slidenum">
              <a:rPr lang="en-US" smtClean="0"/>
              <a:t>5</a:t>
            </a:fld>
            <a:endParaRPr lang="en-US"/>
          </a:p>
        </p:txBody>
      </p:sp>
    </p:spTree>
    <p:extLst>
      <p:ext uri="{BB962C8B-B14F-4D97-AF65-F5344CB8AC3E}">
        <p14:creationId xmlns:p14="http://schemas.microsoft.com/office/powerpoint/2010/main" val="1956567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see what default values are given to the w and l data members of rect1…</a:t>
            </a:r>
          </a:p>
          <a:p>
            <a:r>
              <a:rPr lang="en-US" dirty="0"/>
              <a:t>     cppRectangleSlide7.cpp in 102/Code/C++Intro/ directory</a:t>
            </a:r>
          </a:p>
          <a:p>
            <a:endParaRPr lang="en-US" dirty="0"/>
          </a:p>
          <a:p>
            <a:r>
              <a:rPr lang="en-US" dirty="0"/>
              <a:t>Cannot access or print width and length of rect1 - - those are private - - need to add getters, then can see the results of the default constructor</a:t>
            </a:r>
          </a:p>
          <a:p>
            <a:r>
              <a:rPr lang="en-US" dirty="0"/>
              <a:t>     cppRectangleSlide8.cpp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10"/>
          </p:nvPr>
        </p:nvSpPr>
        <p:spPr/>
        <p:txBody>
          <a:bodyPr/>
          <a:lstStyle/>
          <a:p>
            <a:fld id="{0C7D87CE-7F93-A443-848A-322A57DD85A3}" type="slidenum">
              <a:rPr lang="en-US" smtClean="0"/>
              <a:t>6</a:t>
            </a:fld>
            <a:endParaRPr lang="en-US"/>
          </a:p>
        </p:txBody>
      </p:sp>
    </p:spTree>
    <p:extLst>
      <p:ext uri="{BB962C8B-B14F-4D97-AF65-F5344CB8AC3E}">
        <p14:creationId xmlns:p14="http://schemas.microsoft.com/office/powerpoint/2010/main" val="3816278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cppRectangleSlide8.cpp </a:t>
            </a:r>
          </a:p>
          <a:p>
            <a:endParaRPr lang="en-US" dirty="0"/>
          </a:p>
          <a:p>
            <a:r>
              <a:rPr lang="en-US" dirty="0" err="1"/>
              <a:t>int</a:t>
            </a:r>
            <a:r>
              <a:rPr lang="en-US" dirty="0"/>
              <a:t> </a:t>
            </a:r>
            <a:r>
              <a:rPr lang="en-US" dirty="0" err="1"/>
              <a:t>CppRectangle</a:t>
            </a:r>
            <a:r>
              <a:rPr lang="en-US" dirty="0"/>
              <a:t>::</a:t>
            </a:r>
            <a:r>
              <a:rPr lang="en-US" dirty="0" err="1"/>
              <a:t>get_w</a:t>
            </a:r>
            <a:r>
              <a:rPr lang="en-US" dirty="0"/>
              <a:t>() {</a:t>
            </a:r>
          </a:p>
          <a:p>
            <a:r>
              <a:rPr lang="en-US" dirty="0"/>
              <a:t>   return w;</a:t>
            </a:r>
          </a:p>
          <a:p>
            <a:r>
              <a:rPr lang="en-US" dirty="0"/>
              <a:t>}</a:t>
            </a:r>
          </a:p>
          <a:p>
            <a:endParaRPr lang="en-US" dirty="0"/>
          </a:p>
          <a:p>
            <a:r>
              <a:rPr lang="en-US" dirty="0" err="1"/>
              <a:t>int</a:t>
            </a:r>
            <a:r>
              <a:rPr lang="en-US" dirty="0"/>
              <a:t> </a:t>
            </a:r>
            <a:r>
              <a:rPr lang="en-US" dirty="0" err="1"/>
              <a:t>CppRectangle</a:t>
            </a:r>
            <a:r>
              <a:rPr lang="en-US" dirty="0"/>
              <a:t>::</a:t>
            </a:r>
            <a:r>
              <a:rPr lang="en-US" dirty="0" err="1"/>
              <a:t>get_l</a:t>
            </a:r>
            <a:r>
              <a:rPr lang="en-US" dirty="0"/>
              <a:t>() {</a:t>
            </a:r>
          </a:p>
          <a:p>
            <a:r>
              <a:rPr lang="en-US" dirty="0"/>
              <a:t>   return l;</a:t>
            </a:r>
          </a:p>
          <a:p>
            <a:r>
              <a:rPr lang="en-US" dirty="0"/>
              <a:t>}</a:t>
            </a:r>
          </a:p>
          <a:p>
            <a:endParaRPr lang="en-US" dirty="0"/>
          </a:p>
        </p:txBody>
      </p:sp>
      <p:sp>
        <p:nvSpPr>
          <p:cNvPr id="4" name="Slide Number Placeholder 3"/>
          <p:cNvSpPr>
            <a:spLocks noGrp="1"/>
          </p:cNvSpPr>
          <p:nvPr>
            <p:ph type="sldNum" sz="quarter" idx="10"/>
          </p:nvPr>
        </p:nvSpPr>
        <p:spPr/>
        <p:txBody>
          <a:bodyPr/>
          <a:lstStyle/>
          <a:p>
            <a:fld id="{0C7D87CE-7F93-A443-848A-322A57DD85A3}" type="slidenum">
              <a:rPr lang="en-US" smtClean="0"/>
              <a:t>7</a:t>
            </a:fld>
            <a:endParaRPr lang="en-US"/>
          </a:p>
        </p:txBody>
      </p:sp>
    </p:spTree>
    <p:extLst>
      <p:ext uri="{BB962C8B-B14F-4D97-AF65-F5344CB8AC3E}">
        <p14:creationId xmlns:p14="http://schemas.microsoft.com/office/powerpoint/2010/main" val="1486285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constructor – but – lose default constructor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show cppRectangle3.cpp  program  in 102 directory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then show cppRectangle4.cpp – takes out declaration of rect2 and shows that </a:t>
            </a:r>
            <a:r>
              <a:rPr lang="en-US" dirty="0" err="1"/>
              <a:t>rect</a:t>
            </a:r>
            <a:r>
              <a:rPr lang="en-US" dirty="0"/>
              <a:t> 1 works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3 and 4 are passed to the constructor at the moment at which the objects of this class are created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cppRectangle5.cpp adds in the default constructor and rect2 (overloads the constructor)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0C7D87CE-7F93-A443-848A-322A57DD85A3}" type="slidenum">
              <a:rPr lang="en-US" smtClean="0"/>
              <a:t>8</a:t>
            </a:fld>
            <a:endParaRPr lang="en-US"/>
          </a:p>
        </p:txBody>
      </p:sp>
    </p:spTree>
    <p:extLst>
      <p:ext uri="{BB962C8B-B14F-4D97-AF65-F5344CB8AC3E}">
        <p14:creationId xmlns:p14="http://schemas.microsoft.com/office/powerpoint/2010/main" val="1957894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destructor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Same name as class but preceded with a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also no return type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Automatically called when an object is destroyed, for example because its scope of existence has finished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especially suitable when an object assigns dynamic memory during its lifetime and at the moment of being destroyed we want to release the memory that the object was allocated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0C7D87CE-7F93-A443-848A-322A57DD85A3}" type="slidenum">
              <a:rPr lang="en-US" smtClean="0"/>
              <a:t>9</a:t>
            </a:fld>
            <a:endParaRPr lang="en-US"/>
          </a:p>
        </p:txBody>
      </p:sp>
    </p:spTree>
    <p:extLst>
      <p:ext uri="{BB962C8B-B14F-4D97-AF65-F5344CB8AC3E}">
        <p14:creationId xmlns:p14="http://schemas.microsoft.com/office/powerpoint/2010/main" val="180915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94C4-D63C-C641-9595-9CD948BF90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EDD6B6-4659-C446-A3E7-D2DB81D1CB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323D38-1191-7748-8277-C1E7A68067E2}"/>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5" name="Footer Placeholder 4">
            <a:extLst>
              <a:ext uri="{FF2B5EF4-FFF2-40B4-BE49-F238E27FC236}">
                <a16:creationId xmlns:a16="http://schemas.microsoft.com/office/drawing/2014/main" id="{B91514B4-56A7-9B40-841A-1CBE29267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525266-EB29-364F-B2F9-8F0EADB93383}"/>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119943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7ABB-6BDB-0946-9B91-808049C5C6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C1E29-2747-C741-96B4-046680DEB3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9A757-4485-6D4E-BC69-3D71393FB0B6}"/>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5" name="Footer Placeholder 4">
            <a:extLst>
              <a:ext uri="{FF2B5EF4-FFF2-40B4-BE49-F238E27FC236}">
                <a16:creationId xmlns:a16="http://schemas.microsoft.com/office/drawing/2014/main" id="{2FB94242-9486-8841-A07C-DEB69A6F5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4B84F-C1D5-224E-AD9F-73BFA7D995EE}"/>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407737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4E7367-BE86-504A-A1FB-7ACD0A1DCA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DF226C-2827-8C42-A1A9-3BDC1298A1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E712C-9D83-D345-A6E5-3F1519FD085E}"/>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5" name="Footer Placeholder 4">
            <a:extLst>
              <a:ext uri="{FF2B5EF4-FFF2-40B4-BE49-F238E27FC236}">
                <a16:creationId xmlns:a16="http://schemas.microsoft.com/office/drawing/2014/main" id="{4A395270-2ADD-7940-B6E4-FEF838A9D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3810F-E095-4D43-9A1A-A67443E2A629}"/>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353571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3E1D-BDAA-4647-96F3-E0CB4E89B6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7E63C5-8FF8-3F4B-81C1-44277E14D7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B3C7C-3AB3-DB40-9097-FF454A3EF986}"/>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5" name="Footer Placeholder 4">
            <a:extLst>
              <a:ext uri="{FF2B5EF4-FFF2-40B4-BE49-F238E27FC236}">
                <a16:creationId xmlns:a16="http://schemas.microsoft.com/office/drawing/2014/main" id="{DA926A75-3B39-B243-A832-B88AA3B6BE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F98E2-3B36-3342-A0DD-D85AA405C007}"/>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266570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0991F-654F-D948-9FF3-7E71606A72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AA6458-1F05-A040-ADD1-625323FA73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32F9ED-1A9C-804C-AA1F-1D6595A4AAD6}"/>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5" name="Footer Placeholder 4">
            <a:extLst>
              <a:ext uri="{FF2B5EF4-FFF2-40B4-BE49-F238E27FC236}">
                <a16:creationId xmlns:a16="http://schemas.microsoft.com/office/drawing/2014/main" id="{06B36847-BE40-8241-A18E-26D0E1E8C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62A53-1D58-DC4C-BE14-ADF2CFB9359B}"/>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323084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F1ED7-DB0D-1743-9D5F-44994622B0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B16DA7-4D19-BD4B-A164-7F46A002B9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B8E3DA-F18B-884D-9B9B-47AF51141E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B8F9D1-3244-834F-B086-C965E26630F0}"/>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6" name="Footer Placeholder 5">
            <a:extLst>
              <a:ext uri="{FF2B5EF4-FFF2-40B4-BE49-F238E27FC236}">
                <a16:creationId xmlns:a16="http://schemas.microsoft.com/office/drawing/2014/main" id="{BD8FC85A-C02E-B240-8812-54D5211557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C543CC-21CF-F54A-A283-6E49089D4A3C}"/>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410120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132E0-B880-964D-A1B7-CB618E08AD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072445-86AE-1B4E-A29A-B99B611AB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A9AC26-53C7-ED4C-BD9B-C00D8CDB2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59F638-4C54-4745-925D-8E7C7513B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BEED9-1B43-D642-B662-9948C84F2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6199FB-8D2E-AC47-B1BE-DA327EADA0E3}"/>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8" name="Footer Placeholder 7">
            <a:extLst>
              <a:ext uri="{FF2B5EF4-FFF2-40B4-BE49-F238E27FC236}">
                <a16:creationId xmlns:a16="http://schemas.microsoft.com/office/drawing/2014/main" id="{F241B330-D9DF-4340-B284-EBCC40562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5344A8-5A9D-5043-84F7-765C4D540283}"/>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420040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EDC49-0BE5-CB49-B566-1B4E788CDF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44C2CE-AC0D-A241-BE84-6C336F57CD60}"/>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4" name="Footer Placeholder 3">
            <a:extLst>
              <a:ext uri="{FF2B5EF4-FFF2-40B4-BE49-F238E27FC236}">
                <a16:creationId xmlns:a16="http://schemas.microsoft.com/office/drawing/2014/main" id="{9D10EDBF-8B81-2947-97CC-259C5C0F2D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F1A2AC-1648-FB4C-A93E-66114A13E4E2}"/>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1347413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335EED-D8A9-5C4E-B8AE-B9EBE6220DAC}"/>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3" name="Footer Placeholder 2">
            <a:extLst>
              <a:ext uri="{FF2B5EF4-FFF2-40B4-BE49-F238E27FC236}">
                <a16:creationId xmlns:a16="http://schemas.microsoft.com/office/drawing/2014/main" id="{CC7E1BAB-64BE-B64E-87A4-71E0A5B804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E92442-1098-D14E-AFAC-9F876A7983F9}"/>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3357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822D4-3845-A848-8405-3372CD9DE2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13F2CB-05D8-A94B-B204-C17C860778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B34C4C-1D2C-C847-B185-CFE5CDE24C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2B446D-285D-5D4F-8501-528293E4A9E2}"/>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6" name="Footer Placeholder 5">
            <a:extLst>
              <a:ext uri="{FF2B5EF4-FFF2-40B4-BE49-F238E27FC236}">
                <a16:creationId xmlns:a16="http://schemas.microsoft.com/office/drawing/2014/main" id="{B81E76EF-ADD9-F449-902D-D732087ADE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D13713-08C8-9F44-BAA9-5AC55DB461A2}"/>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271545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E0B19-DC07-1A48-A351-4D022A50FE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FA2E82-95C3-1944-87E3-65D50370DB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D46376-5FC5-C64B-8B53-72BFA2D0DA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3730B2-744B-5E44-B035-0CBDDE67E709}"/>
              </a:ext>
            </a:extLst>
          </p:cNvPr>
          <p:cNvSpPr>
            <a:spLocks noGrp="1"/>
          </p:cNvSpPr>
          <p:nvPr>
            <p:ph type="dt" sz="half" idx="10"/>
          </p:nvPr>
        </p:nvSpPr>
        <p:spPr/>
        <p:txBody>
          <a:bodyPr/>
          <a:lstStyle/>
          <a:p>
            <a:fld id="{280A386C-6871-6541-A868-2D210D138B07}" type="datetimeFigureOut">
              <a:rPr lang="en-US" smtClean="0"/>
              <a:t>2/13/19</a:t>
            </a:fld>
            <a:endParaRPr lang="en-US"/>
          </a:p>
        </p:txBody>
      </p:sp>
      <p:sp>
        <p:nvSpPr>
          <p:cNvPr id="6" name="Footer Placeholder 5">
            <a:extLst>
              <a:ext uri="{FF2B5EF4-FFF2-40B4-BE49-F238E27FC236}">
                <a16:creationId xmlns:a16="http://schemas.microsoft.com/office/drawing/2014/main" id="{F607A246-F8B6-C748-9F3E-AB658ED0C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21105-7E94-2F4C-BF6D-CA414FB33314}"/>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93320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D859F5-BF8E-1448-85D0-CBA0D2B198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5B01DF-52B3-1D4F-B77B-B4F69A9A55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6CA67C-6F96-7E45-A454-97AAC3452D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A386C-6871-6541-A868-2D210D138B07}" type="datetimeFigureOut">
              <a:rPr lang="en-US" smtClean="0"/>
              <a:t>2/13/19</a:t>
            </a:fld>
            <a:endParaRPr lang="en-US"/>
          </a:p>
        </p:txBody>
      </p:sp>
      <p:sp>
        <p:nvSpPr>
          <p:cNvPr id="5" name="Footer Placeholder 4">
            <a:extLst>
              <a:ext uri="{FF2B5EF4-FFF2-40B4-BE49-F238E27FC236}">
                <a16:creationId xmlns:a16="http://schemas.microsoft.com/office/drawing/2014/main" id="{CC16AF28-BE01-FD4C-9170-8B2FCC4E54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6A6E17-3600-8E4B-971D-C4ED6363F0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490B6-3DF2-3348-B4F8-290422C8D697}" type="slidenum">
              <a:rPr lang="en-US" smtClean="0"/>
              <a:t>‹#›</a:t>
            </a:fld>
            <a:endParaRPr lang="en-US"/>
          </a:p>
        </p:txBody>
      </p:sp>
    </p:spTree>
    <p:extLst>
      <p:ext uri="{BB962C8B-B14F-4D97-AF65-F5344CB8AC3E}">
        <p14:creationId xmlns:p14="http://schemas.microsoft.com/office/powerpoint/2010/main" val="218991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D3027-1C0E-914D-B66A-BCF375286FA1}"/>
              </a:ext>
            </a:extLst>
          </p:cNvPr>
          <p:cNvSpPr>
            <a:spLocks noGrp="1"/>
          </p:cNvSpPr>
          <p:nvPr>
            <p:ph type="ctrTitle"/>
          </p:nvPr>
        </p:nvSpPr>
        <p:spPr>
          <a:xfrm>
            <a:off x="1524000" y="1122363"/>
            <a:ext cx="9144000" cy="3432052"/>
          </a:xfrm>
        </p:spPr>
        <p:txBody>
          <a:bodyPr/>
          <a:lstStyle/>
          <a:p>
            <a:r>
              <a:rPr lang="en-US" dirty="0"/>
              <a:t>Intro to C++</a:t>
            </a:r>
            <a:br>
              <a:rPr lang="en-US" dirty="0"/>
            </a:br>
            <a:r>
              <a:rPr lang="en-US" dirty="0"/>
              <a:t>Part 2</a:t>
            </a:r>
          </a:p>
        </p:txBody>
      </p:sp>
    </p:spTree>
    <p:extLst>
      <p:ext uri="{BB962C8B-B14F-4D97-AF65-F5344CB8AC3E}">
        <p14:creationId xmlns:p14="http://schemas.microsoft.com/office/powerpoint/2010/main" val="1897029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BE493-E873-4F40-A8D8-939F65CBA656}"/>
              </a:ext>
            </a:extLst>
          </p:cNvPr>
          <p:cNvSpPr>
            <a:spLocks noGrp="1"/>
          </p:cNvSpPr>
          <p:nvPr>
            <p:ph type="title"/>
          </p:nvPr>
        </p:nvSpPr>
        <p:spPr/>
        <p:txBody>
          <a:bodyPr/>
          <a:lstStyle/>
          <a:p>
            <a:r>
              <a:rPr lang="en-US" dirty="0"/>
              <a:t>namespaces</a:t>
            </a:r>
          </a:p>
        </p:txBody>
      </p:sp>
      <p:sp>
        <p:nvSpPr>
          <p:cNvPr id="3" name="Content Placeholder 2">
            <a:extLst>
              <a:ext uri="{FF2B5EF4-FFF2-40B4-BE49-F238E27FC236}">
                <a16:creationId xmlns:a16="http://schemas.microsoft.com/office/drawing/2014/main" id="{CE013DA6-6925-DC42-83B9-5DFEB85A7414}"/>
              </a:ext>
            </a:extLst>
          </p:cNvPr>
          <p:cNvSpPr>
            <a:spLocks noGrp="1"/>
          </p:cNvSpPr>
          <p:nvPr>
            <p:ph idx="1"/>
          </p:nvPr>
        </p:nvSpPr>
        <p:spPr/>
        <p:txBody>
          <a:bodyPr/>
          <a:lstStyle/>
          <a:p>
            <a:r>
              <a:rPr lang="en-US" dirty="0"/>
              <a:t>Provides another level of scope within your program.</a:t>
            </a:r>
          </a:p>
          <a:p>
            <a:r>
              <a:rPr lang="en-US" dirty="0"/>
              <a:t>All the files in the C ++ standard library declare all of its entities in the </a:t>
            </a:r>
            <a:r>
              <a:rPr lang="en-US" dirty="0" err="1">
                <a:latin typeface="Courier New" panose="02070309020205020404" pitchFamily="49" charset="0"/>
                <a:cs typeface="Courier New" panose="02070309020205020404" pitchFamily="49" charset="0"/>
              </a:rPr>
              <a:t>std</a:t>
            </a:r>
            <a:r>
              <a:rPr lang="en-US" dirty="0"/>
              <a:t> namespace. </a:t>
            </a:r>
          </a:p>
          <a:p>
            <a:r>
              <a:rPr lang="en-US" dirty="0"/>
              <a:t>You can declare your own namespaces as well, which would divide the scope within your program into “sub-scopes”, each with their own name.</a:t>
            </a:r>
          </a:p>
          <a:p>
            <a:r>
              <a:rPr lang="en-US" dirty="0"/>
              <a:t>This helps prevent name conflicts in large programs.  </a:t>
            </a:r>
          </a:p>
        </p:txBody>
      </p:sp>
    </p:spTree>
    <p:extLst>
      <p:ext uri="{BB962C8B-B14F-4D97-AF65-F5344CB8AC3E}">
        <p14:creationId xmlns:p14="http://schemas.microsoft.com/office/powerpoint/2010/main" val="4176520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F880-D52C-5549-A4F9-AE0F22E47008}"/>
              </a:ext>
            </a:extLst>
          </p:cNvPr>
          <p:cNvSpPr>
            <a:spLocks noGrp="1"/>
          </p:cNvSpPr>
          <p:nvPr>
            <p:ph type="title"/>
          </p:nvPr>
        </p:nvSpPr>
        <p:spPr>
          <a:xfrm>
            <a:off x="561108" y="0"/>
            <a:ext cx="10515600" cy="1059872"/>
          </a:xfrm>
        </p:spPr>
        <p:txBody>
          <a:bodyPr/>
          <a:lstStyle/>
          <a:p>
            <a:r>
              <a:rPr lang="en-US" dirty="0"/>
              <a:t>namespaces</a:t>
            </a:r>
          </a:p>
        </p:txBody>
      </p:sp>
      <p:sp>
        <p:nvSpPr>
          <p:cNvPr id="3" name="Content Placeholder 2">
            <a:extLst>
              <a:ext uri="{FF2B5EF4-FFF2-40B4-BE49-F238E27FC236}">
                <a16:creationId xmlns:a16="http://schemas.microsoft.com/office/drawing/2014/main" id="{A3234CCA-55F9-4D48-996B-AC496F8A221B}"/>
              </a:ext>
            </a:extLst>
          </p:cNvPr>
          <p:cNvSpPr>
            <a:spLocks noGrp="1"/>
          </p:cNvSpPr>
          <p:nvPr>
            <p:ph idx="1"/>
          </p:nvPr>
        </p:nvSpPr>
        <p:spPr>
          <a:xfrm>
            <a:off x="561108" y="893618"/>
            <a:ext cx="11630891" cy="5798127"/>
          </a:xfrm>
        </p:spPr>
        <p:txBody>
          <a:bodyPr>
            <a:normAutofit/>
          </a:bodyPr>
          <a:lstStyle/>
          <a:p>
            <a:pPr marL="0" indent="0">
              <a:spcBef>
                <a:spcPts val="0"/>
              </a:spcBef>
              <a:buNone/>
            </a:pPr>
            <a:r>
              <a:rPr lang="en-US" sz="2000" dirty="0">
                <a:latin typeface="Courier New" panose="02070309020205020404" pitchFamily="49" charset="0"/>
                <a:cs typeface="Courier New" panose="02070309020205020404" pitchFamily="49" charset="0"/>
              </a:rPr>
              <a:t>#include &lt;iostream&gt;</a:t>
            </a:r>
          </a:p>
          <a:p>
            <a:pPr marL="0" indent="0">
              <a:spcBef>
                <a:spcPts val="0"/>
              </a:spcBef>
              <a:buNone/>
            </a:pPr>
            <a:r>
              <a:rPr lang="en-US" sz="2000" dirty="0">
                <a:latin typeface="Courier New" panose="02070309020205020404" pitchFamily="49" charset="0"/>
                <a:cs typeface="Courier New" panose="02070309020205020404" pitchFamily="49" charset="0"/>
              </a:rPr>
              <a:t>using namespace </a:t>
            </a:r>
            <a:r>
              <a:rPr lang="en-US" sz="2000" dirty="0" err="1">
                <a:latin typeface="Courier New" panose="02070309020205020404" pitchFamily="49" charset="0"/>
                <a:cs typeface="Courier New" panose="02070309020205020404" pitchFamily="49" charset="0"/>
              </a:rPr>
              <a:t>std</a:t>
            </a: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namespace first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x = 5;</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y = 10;</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namespace second {</a:t>
            </a:r>
          </a:p>
          <a:p>
            <a:pPr marL="0" indent="0">
              <a:spcBef>
                <a:spcPts val="0"/>
              </a:spcBef>
              <a:buNone/>
            </a:pPr>
            <a:r>
              <a:rPr lang="en-US" sz="2000" dirty="0">
                <a:latin typeface="Courier New" panose="02070309020205020404" pitchFamily="49" charset="0"/>
                <a:cs typeface="Courier New" panose="02070309020205020404" pitchFamily="49" charset="0"/>
              </a:rPr>
              <a:t>   double x = 3.1416;</a:t>
            </a:r>
          </a:p>
          <a:p>
            <a:pPr marL="0" indent="0">
              <a:spcBef>
                <a:spcPts val="0"/>
              </a:spcBef>
              <a:buNone/>
            </a:pPr>
            <a:r>
              <a:rPr lang="en-US" sz="2000" dirty="0">
                <a:latin typeface="Courier New" panose="02070309020205020404" pitchFamily="49" charset="0"/>
                <a:cs typeface="Courier New" panose="02070309020205020404" pitchFamily="49" charset="0"/>
              </a:rPr>
              <a:t>   double y = 2.7183;</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 void )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a:t>
            </a:r>
            <a:r>
              <a:rPr lang="en-US" sz="2000" dirty="0">
                <a:solidFill>
                  <a:schemeClr val="accent2"/>
                </a:solidFill>
                <a:latin typeface="Courier New" panose="02070309020205020404" pitchFamily="49" charset="0"/>
                <a:cs typeface="Courier New" panose="02070309020205020404" pitchFamily="49" charset="0"/>
              </a:rPr>
              <a:t>first::x </a:t>
            </a:r>
            <a:r>
              <a:rPr lang="en-US" sz="2000" dirty="0">
                <a:latin typeface="Courier New" panose="02070309020205020404" pitchFamily="49" charset="0"/>
                <a:cs typeface="Courier New" panose="02070309020205020404" pitchFamily="49" charset="0"/>
              </a:rPr>
              <a:t>&lt;&lt;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a:t>
            </a:r>
            <a:r>
              <a:rPr lang="en-US" sz="2000" dirty="0">
                <a:solidFill>
                  <a:schemeClr val="accent2"/>
                </a:solidFill>
                <a:latin typeface="Courier New" panose="02070309020205020404" pitchFamily="49" charset="0"/>
                <a:cs typeface="Courier New" panose="02070309020205020404" pitchFamily="49" charset="0"/>
              </a:rPr>
              <a:t>second::x </a:t>
            </a:r>
            <a:r>
              <a:rPr lang="en-US" sz="2000" dirty="0">
                <a:latin typeface="Courier New" panose="02070309020205020404" pitchFamily="49" charset="0"/>
                <a:cs typeface="Courier New" panose="02070309020205020404" pitchFamily="49" charset="0"/>
              </a:rPr>
              <a:t>&lt;&lt;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return 0;</a:t>
            </a:r>
          </a:p>
          <a:p>
            <a:pPr marL="0" indent="0">
              <a:spcBef>
                <a:spcPts val="0"/>
              </a:spcBef>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458130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F880-D52C-5549-A4F9-AE0F22E47008}"/>
              </a:ext>
            </a:extLst>
          </p:cNvPr>
          <p:cNvSpPr>
            <a:spLocks noGrp="1"/>
          </p:cNvSpPr>
          <p:nvPr>
            <p:ph type="title"/>
          </p:nvPr>
        </p:nvSpPr>
        <p:spPr>
          <a:xfrm>
            <a:off x="561108" y="166255"/>
            <a:ext cx="10515600" cy="1059872"/>
          </a:xfrm>
        </p:spPr>
        <p:txBody>
          <a:bodyPr/>
          <a:lstStyle/>
          <a:p>
            <a:r>
              <a:rPr lang="en-US" dirty="0"/>
              <a:t>namespaces</a:t>
            </a:r>
          </a:p>
        </p:txBody>
      </p:sp>
      <p:sp>
        <p:nvSpPr>
          <p:cNvPr id="3" name="Content Placeholder 2">
            <a:extLst>
              <a:ext uri="{FF2B5EF4-FFF2-40B4-BE49-F238E27FC236}">
                <a16:creationId xmlns:a16="http://schemas.microsoft.com/office/drawing/2014/main" id="{A3234CCA-55F9-4D48-996B-AC496F8A221B}"/>
              </a:ext>
            </a:extLst>
          </p:cNvPr>
          <p:cNvSpPr>
            <a:spLocks noGrp="1"/>
          </p:cNvSpPr>
          <p:nvPr>
            <p:ph idx="1"/>
          </p:nvPr>
        </p:nvSpPr>
        <p:spPr>
          <a:xfrm>
            <a:off x="561108" y="1246909"/>
            <a:ext cx="11630891" cy="5798127"/>
          </a:xfrm>
        </p:spPr>
        <p:txBody>
          <a:bodyPr>
            <a:normAutofit/>
          </a:bodyPr>
          <a:lstStyle/>
          <a:p>
            <a:pPr marL="0" indent="0">
              <a:spcBef>
                <a:spcPts val="0"/>
              </a:spcBef>
              <a:buNone/>
            </a:pPr>
            <a:r>
              <a:rPr lang="en-US" sz="2000" dirty="0">
                <a:latin typeface="Courier New" panose="02070309020205020404" pitchFamily="49" charset="0"/>
                <a:cs typeface="Courier New" panose="02070309020205020404" pitchFamily="49" charset="0"/>
              </a:rPr>
              <a:t>#include &lt;iostream&gt;</a:t>
            </a:r>
          </a:p>
          <a:p>
            <a:pPr marL="0" indent="0">
              <a:spcBef>
                <a:spcPts val="0"/>
              </a:spcBef>
              <a:buNone/>
            </a:pPr>
            <a:r>
              <a:rPr lang="en-US" sz="2000" dirty="0">
                <a:latin typeface="Courier New" panose="02070309020205020404" pitchFamily="49" charset="0"/>
                <a:cs typeface="Courier New" panose="02070309020205020404" pitchFamily="49" charset="0"/>
              </a:rPr>
              <a:t>using namespace </a:t>
            </a:r>
            <a:r>
              <a:rPr lang="en-US" sz="2000" dirty="0" err="1">
                <a:latin typeface="Courier New" panose="02070309020205020404" pitchFamily="49" charset="0"/>
                <a:cs typeface="Courier New" panose="02070309020205020404" pitchFamily="49" charset="0"/>
              </a:rPr>
              <a:t>std</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 ... same namespaces as on previous slide</a:t>
            </a:r>
          </a:p>
          <a:p>
            <a:pPr marL="0" indent="0">
              <a:spcBef>
                <a:spcPts val="0"/>
              </a:spcBef>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 void )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a:solidFill>
                  <a:schemeClr val="accent2"/>
                </a:solidFill>
                <a:latin typeface="Courier New" panose="02070309020205020404" pitchFamily="49" charset="0"/>
                <a:cs typeface="Courier New" panose="02070309020205020404" pitchFamily="49" charset="0"/>
              </a:rPr>
              <a:t>using first::x;</a:t>
            </a:r>
          </a:p>
          <a:p>
            <a:pPr marL="0" indent="0">
              <a:spcBef>
                <a:spcPts val="0"/>
              </a:spcBef>
              <a:buNone/>
            </a:pPr>
            <a:r>
              <a:rPr lang="en-US" sz="2000" dirty="0">
                <a:solidFill>
                  <a:schemeClr val="accent2"/>
                </a:solidFill>
                <a:latin typeface="Courier New" panose="02070309020205020404" pitchFamily="49" charset="0"/>
                <a:cs typeface="Courier New" panose="02070309020205020404" pitchFamily="49" charset="0"/>
              </a:rPr>
              <a:t>   using second::y;</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a:t>
            </a:r>
            <a:r>
              <a:rPr lang="en-US" sz="2000" dirty="0">
                <a:solidFill>
                  <a:schemeClr val="accent2"/>
                </a:solidFill>
                <a:latin typeface="Courier New" panose="02070309020205020404" pitchFamily="49" charset="0"/>
                <a:cs typeface="Courier New" panose="02070309020205020404" pitchFamily="49" charset="0"/>
              </a:rPr>
              <a:t>x</a:t>
            </a:r>
            <a:r>
              <a:rPr lang="en-US" sz="2000" dirty="0">
                <a:latin typeface="Courier New" panose="02070309020205020404" pitchFamily="49" charset="0"/>
                <a:cs typeface="Courier New" panose="02070309020205020404" pitchFamily="49" charset="0"/>
              </a:rPr>
              <a:t>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a:t>
            </a:r>
            <a:r>
              <a:rPr lang="en-US" sz="2000" dirty="0">
                <a:solidFill>
                  <a:schemeClr val="accent2"/>
                </a:solidFill>
                <a:latin typeface="Courier New" panose="02070309020205020404" pitchFamily="49" charset="0"/>
                <a:cs typeface="Courier New" panose="02070309020205020404" pitchFamily="49" charset="0"/>
              </a:rPr>
              <a:t>y</a:t>
            </a:r>
            <a:r>
              <a:rPr lang="en-US" sz="2000" dirty="0">
                <a:latin typeface="Courier New" panose="02070309020205020404" pitchFamily="49" charset="0"/>
                <a:cs typeface="Courier New" panose="02070309020205020404" pitchFamily="49" charset="0"/>
              </a:rPr>
              <a:t>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first::y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second::x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   return 0;</a:t>
            </a:r>
          </a:p>
          <a:p>
            <a:pPr marL="0" indent="0">
              <a:spcBef>
                <a:spcPts val="0"/>
              </a:spcBef>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78776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F880-D52C-5549-A4F9-AE0F22E47008}"/>
              </a:ext>
            </a:extLst>
          </p:cNvPr>
          <p:cNvSpPr>
            <a:spLocks noGrp="1"/>
          </p:cNvSpPr>
          <p:nvPr>
            <p:ph type="title"/>
          </p:nvPr>
        </p:nvSpPr>
        <p:spPr>
          <a:xfrm>
            <a:off x="561108" y="166255"/>
            <a:ext cx="10515600" cy="1059872"/>
          </a:xfrm>
        </p:spPr>
        <p:txBody>
          <a:bodyPr/>
          <a:lstStyle/>
          <a:p>
            <a:r>
              <a:rPr lang="en-US" dirty="0"/>
              <a:t>namespaces</a:t>
            </a:r>
          </a:p>
        </p:txBody>
      </p:sp>
      <p:sp>
        <p:nvSpPr>
          <p:cNvPr id="3" name="Content Placeholder 2">
            <a:extLst>
              <a:ext uri="{FF2B5EF4-FFF2-40B4-BE49-F238E27FC236}">
                <a16:creationId xmlns:a16="http://schemas.microsoft.com/office/drawing/2014/main" id="{A3234CCA-55F9-4D48-996B-AC496F8A221B}"/>
              </a:ext>
            </a:extLst>
          </p:cNvPr>
          <p:cNvSpPr>
            <a:spLocks noGrp="1"/>
          </p:cNvSpPr>
          <p:nvPr>
            <p:ph idx="1"/>
          </p:nvPr>
        </p:nvSpPr>
        <p:spPr>
          <a:xfrm>
            <a:off x="561108" y="983674"/>
            <a:ext cx="9829801" cy="5708072"/>
          </a:xfrm>
        </p:spPr>
        <p:txBody>
          <a:bodyPr>
            <a:normAutofit fontScale="55000" lnSpcReduction="20000"/>
          </a:bodyPr>
          <a:lstStyle/>
          <a:p>
            <a:pPr marL="0" indent="0">
              <a:lnSpc>
                <a:spcPct val="120000"/>
              </a:lnSpc>
              <a:spcBef>
                <a:spcPts val="0"/>
              </a:spcBef>
              <a:buNone/>
            </a:pPr>
            <a:r>
              <a:rPr lang="en-US" dirty="0">
                <a:latin typeface="Courier New" panose="02070309020205020404" pitchFamily="49" charset="0"/>
                <a:cs typeface="Courier New" panose="02070309020205020404" pitchFamily="49" charset="0"/>
              </a:rPr>
              <a:t>#include &lt;iostream&gt;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using namespace </a:t>
            </a:r>
            <a:r>
              <a:rPr lang="en-US" dirty="0" err="1">
                <a:latin typeface="Courier New" panose="02070309020205020404" pitchFamily="49" charset="0"/>
                <a:cs typeface="Courier New" panose="02070309020205020404" pitchFamily="49" charset="0"/>
              </a:rPr>
              <a:t>std</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endParaRPr lang="en-US"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namespace </a:t>
            </a:r>
            <a:r>
              <a:rPr lang="en-US" dirty="0" err="1">
                <a:latin typeface="Courier New" panose="02070309020205020404" pitchFamily="49" charset="0"/>
                <a:cs typeface="Courier New" panose="02070309020205020404" pitchFamily="49" charset="0"/>
              </a:rPr>
              <a:t>first_space</a:t>
            </a:r>
            <a:r>
              <a:rPr lang="en-US"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void </a:t>
            </a:r>
            <a:r>
              <a:rPr lang="en-US" dirty="0" err="1">
                <a:latin typeface="Courier New" panose="02070309020205020404" pitchFamily="49" charset="0"/>
                <a:cs typeface="Courier New" panose="02070309020205020404" pitchFamily="49" charset="0"/>
              </a:rPr>
              <a:t>func</a:t>
            </a: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"Inside </a:t>
            </a:r>
            <a:r>
              <a:rPr lang="en-US" dirty="0" err="1">
                <a:latin typeface="Courier New" panose="02070309020205020404" pitchFamily="49" charset="0"/>
                <a:cs typeface="Courier New" panose="02070309020205020404" pitchFamily="49" charset="0"/>
              </a:rPr>
              <a:t>first_space</a:t>
            </a:r>
            <a:r>
              <a:rPr lang="en-US" dirty="0">
                <a:latin typeface="Courier New" panose="02070309020205020404" pitchFamily="49" charset="0"/>
                <a:cs typeface="Courier New" panose="02070309020205020404" pitchFamily="49" charset="0"/>
              </a:rPr>
              <a:t>" &lt;&lt; </a:t>
            </a:r>
            <a:r>
              <a:rPr lang="en-US" dirty="0" err="1">
                <a:latin typeface="Courier New" panose="02070309020205020404" pitchFamily="49" charset="0"/>
                <a:cs typeface="Courier New" panose="02070309020205020404" pitchFamily="49" charset="0"/>
              </a:rPr>
              <a:t>endl</a:t>
            </a: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endParaRPr lang="en-US" sz="17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namespace </a:t>
            </a:r>
            <a:r>
              <a:rPr lang="en-US" dirty="0" err="1">
                <a:latin typeface="Courier New" panose="02070309020205020404" pitchFamily="49" charset="0"/>
                <a:cs typeface="Courier New" panose="02070309020205020404" pitchFamily="49" charset="0"/>
              </a:rPr>
              <a:t>second_space</a:t>
            </a:r>
            <a:r>
              <a:rPr lang="en-US"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void </a:t>
            </a:r>
            <a:r>
              <a:rPr lang="en-US" dirty="0" err="1">
                <a:latin typeface="Courier New" panose="02070309020205020404" pitchFamily="49" charset="0"/>
                <a:cs typeface="Courier New" panose="02070309020205020404" pitchFamily="49" charset="0"/>
              </a:rPr>
              <a:t>func</a:t>
            </a: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"Inside </a:t>
            </a:r>
            <a:r>
              <a:rPr lang="en-US" dirty="0" err="1">
                <a:latin typeface="Courier New" panose="02070309020205020404" pitchFamily="49" charset="0"/>
                <a:cs typeface="Courier New" panose="02070309020205020404" pitchFamily="49" charset="0"/>
              </a:rPr>
              <a:t>second_space</a:t>
            </a:r>
            <a:r>
              <a:rPr lang="en-US" dirty="0">
                <a:latin typeface="Courier New" panose="02070309020205020404" pitchFamily="49" charset="0"/>
                <a:cs typeface="Courier New" panose="02070309020205020404" pitchFamily="49" charset="0"/>
              </a:rPr>
              <a:t>" &lt;&lt; </a:t>
            </a:r>
            <a:r>
              <a:rPr lang="en-US" dirty="0" err="1">
                <a:latin typeface="Courier New" panose="02070309020205020404" pitchFamily="49" charset="0"/>
                <a:cs typeface="Courier New" panose="02070309020205020404" pitchFamily="49" charset="0"/>
              </a:rPr>
              <a:t>endl</a:t>
            </a: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endParaRPr lang="en-US"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main () {</a:t>
            </a:r>
          </a:p>
          <a:p>
            <a:pPr marL="0" indent="0">
              <a:lnSpc>
                <a:spcPct val="120000"/>
              </a:lnSpc>
              <a:spcBef>
                <a:spcPts val="0"/>
              </a:spcBef>
              <a:buNone/>
            </a:pPr>
            <a:r>
              <a:rPr lang="en-US" sz="17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 Calls function from first name space.</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first_space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func</a:t>
            </a: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15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 Calls function from second name space.</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second_space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func</a:t>
            </a:r>
            <a:r>
              <a:rPr lang="en-US" dirty="0">
                <a:latin typeface="Courier New" panose="02070309020205020404" pitchFamily="49" charset="0"/>
                <a:cs typeface="Courier New" panose="02070309020205020404" pitchFamily="49" charset="0"/>
              </a:rPr>
              <a:t>(); </a:t>
            </a:r>
          </a:p>
          <a:p>
            <a:pPr marL="0" indent="0">
              <a:lnSpc>
                <a:spcPct val="120000"/>
              </a:lnSpc>
              <a:spcBef>
                <a:spcPts val="0"/>
              </a:spcBef>
              <a:buNone/>
            </a:pPr>
            <a:endParaRPr lang="en-US" sz="15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return 0;</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933912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F880-D52C-5549-A4F9-AE0F22E47008}"/>
              </a:ext>
            </a:extLst>
          </p:cNvPr>
          <p:cNvSpPr>
            <a:spLocks noGrp="1"/>
          </p:cNvSpPr>
          <p:nvPr>
            <p:ph type="title"/>
          </p:nvPr>
        </p:nvSpPr>
        <p:spPr>
          <a:xfrm>
            <a:off x="561108" y="166255"/>
            <a:ext cx="10515600" cy="1059872"/>
          </a:xfrm>
        </p:spPr>
        <p:txBody>
          <a:bodyPr/>
          <a:lstStyle/>
          <a:p>
            <a:r>
              <a:rPr lang="en-US" dirty="0"/>
              <a:t>namespaces</a:t>
            </a:r>
          </a:p>
        </p:txBody>
      </p:sp>
      <p:sp>
        <p:nvSpPr>
          <p:cNvPr id="3" name="Content Placeholder 2">
            <a:extLst>
              <a:ext uri="{FF2B5EF4-FFF2-40B4-BE49-F238E27FC236}">
                <a16:creationId xmlns:a16="http://schemas.microsoft.com/office/drawing/2014/main" id="{A3234CCA-55F9-4D48-996B-AC496F8A221B}"/>
              </a:ext>
            </a:extLst>
          </p:cNvPr>
          <p:cNvSpPr>
            <a:spLocks noGrp="1"/>
          </p:cNvSpPr>
          <p:nvPr>
            <p:ph idx="1"/>
          </p:nvPr>
        </p:nvSpPr>
        <p:spPr>
          <a:xfrm>
            <a:off x="561108" y="983674"/>
            <a:ext cx="9829801" cy="5708072"/>
          </a:xfrm>
        </p:spPr>
        <p:txBody>
          <a:bodyPr>
            <a:normAutofit fontScale="55000" lnSpcReduction="20000"/>
          </a:bodyPr>
          <a:lstStyle/>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Another example of namespaces both foo and bar have a function called</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value. The two value functions have different signatures.  One has a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return value of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and the other has a return value of double.</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endParaRPr lang="en-US"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#include &lt;iostream&gt;</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using namespace </a:t>
            </a:r>
            <a:r>
              <a:rPr lang="en-US" dirty="0" err="1">
                <a:latin typeface="Courier New" panose="02070309020205020404" pitchFamily="49" charset="0"/>
                <a:cs typeface="Courier New" panose="02070309020205020404" pitchFamily="49" charset="0"/>
              </a:rPr>
              <a:t>std</a:t>
            </a: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endParaRPr lang="en-US" sz="15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namespace foo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value() { return 5;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endParaRPr lang="en-US" sz="15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namespace bar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const</a:t>
            </a:r>
            <a:r>
              <a:rPr lang="en-US" dirty="0">
                <a:latin typeface="Courier New" panose="02070309020205020404" pitchFamily="49" charset="0"/>
                <a:cs typeface="Courier New" panose="02070309020205020404" pitchFamily="49" charset="0"/>
              </a:rPr>
              <a:t> double PI = 3.1416;</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double value() { return 2*PI;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a:t>
            </a:r>
          </a:p>
          <a:p>
            <a:pPr marL="0" indent="0">
              <a:lnSpc>
                <a:spcPct val="120000"/>
              </a:lnSpc>
              <a:spcBef>
                <a:spcPts val="0"/>
              </a:spcBef>
              <a:buNone/>
            </a:pPr>
            <a:endParaRPr lang="en-US"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main ()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foo::value() &lt;&lt; “\n”;</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bar::value() &lt;&lt; “\n”;</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bar::PI &lt;&lt; “\n”;</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return 0;</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a:t>
            </a:r>
          </a:p>
        </p:txBody>
      </p:sp>
      <p:sp>
        <p:nvSpPr>
          <p:cNvPr id="4" name="TextBox 3">
            <a:extLst>
              <a:ext uri="{FF2B5EF4-FFF2-40B4-BE49-F238E27FC236}">
                <a16:creationId xmlns:a16="http://schemas.microsoft.com/office/drawing/2014/main" id="{83BB529A-AC20-DA4E-B56E-945B6AA6AF57}"/>
              </a:ext>
            </a:extLst>
          </p:cNvPr>
          <p:cNvSpPr txBox="1"/>
          <p:nvPr/>
        </p:nvSpPr>
        <p:spPr>
          <a:xfrm>
            <a:off x="7234706" y="2729714"/>
            <a:ext cx="2180021" cy="1107996"/>
          </a:xfrm>
          <a:prstGeom prst="rect">
            <a:avLst/>
          </a:prstGeom>
          <a:noFill/>
          <a:ln>
            <a:solidFill>
              <a:schemeClr val="accent2"/>
            </a:solidFill>
          </a:ln>
        </p:spPr>
        <p:txBody>
          <a:bodyPr wrap="square" rtlCol="0">
            <a:spAutoFit/>
          </a:bodyPr>
          <a:lstStyle/>
          <a:p>
            <a:r>
              <a:rPr lang="en-US" sz="1600" dirty="0">
                <a:latin typeface="Courier New" panose="02070309020205020404" pitchFamily="49" charset="0"/>
                <a:cs typeface="Courier New" panose="02070309020205020404" pitchFamily="49" charset="0"/>
              </a:rPr>
              <a:t>5</a:t>
            </a:r>
          </a:p>
          <a:p>
            <a:r>
              <a:rPr lang="en-US" sz="1600" dirty="0">
                <a:latin typeface="Courier New" panose="02070309020205020404" pitchFamily="49" charset="0"/>
                <a:cs typeface="Courier New" panose="02070309020205020404" pitchFamily="49" charset="0"/>
              </a:rPr>
              <a:t>6.2832</a:t>
            </a:r>
          </a:p>
          <a:p>
            <a:r>
              <a:rPr lang="en-US" sz="1600" dirty="0">
                <a:latin typeface="Courier New" panose="02070309020205020404" pitchFamily="49" charset="0"/>
                <a:cs typeface="Courier New" panose="02070309020205020404" pitchFamily="49" charset="0"/>
              </a:rPr>
              <a:t>3.1416</a:t>
            </a:r>
          </a:p>
          <a:p>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52793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368D8-0F34-BA4D-BC2D-441C9E4B81D6}"/>
              </a:ext>
            </a:extLst>
          </p:cNvPr>
          <p:cNvSpPr>
            <a:spLocks noGrp="1"/>
          </p:cNvSpPr>
          <p:nvPr>
            <p:ph type="title"/>
          </p:nvPr>
        </p:nvSpPr>
        <p:spPr/>
        <p:txBody>
          <a:bodyPr/>
          <a:lstStyle/>
          <a:p>
            <a:r>
              <a:rPr lang="en-US" dirty="0"/>
              <a:t>File I/O in C++</a:t>
            </a:r>
          </a:p>
        </p:txBody>
      </p:sp>
      <p:sp>
        <p:nvSpPr>
          <p:cNvPr id="3" name="Content Placeholder 2">
            <a:extLst>
              <a:ext uri="{FF2B5EF4-FFF2-40B4-BE49-F238E27FC236}">
                <a16:creationId xmlns:a16="http://schemas.microsoft.com/office/drawing/2014/main" id="{B4D1924C-2F18-5744-B5E2-D6B381A0B9CE}"/>
              </a:ext>
            </a:extLst>
          </p:cNvPr>
          <p:cNvSpPr>
            <a:spLocks noGrp="1"/>
          </p:cNvSpPr>
          <p:nvPr>
            <p:ph idx="1"/>
          </p:nvPr>
        </p:nvSpPr>
        <p:spPr/>
        <p:txBody>
          <a:bodyPr/>
          <a:lstStyle/>
          <a:p>
            <a:pPr marL="0" indent="0">
              <a:buNone/>
            </a:pPr>
            <a:r>
              <a:rPr lang="en-US" sz="3600" dirty="0"/>
              <a:t>#include &lt;</a:t>
            </a:r>
            <a:r>
              <a:rPr lang="en-US" sz="3600" dirty="0" err="1"/>
              <a:t>fstream</a:t>
            </a:r>
            <a:r>
              <a:rPr lang="en-US" sz="3600" dirty="0"/>
              <a:t>&gt;</a:t>
            </a:r>
          </a:p>
          <a:p>
            <a:pPr lvl="1"/>
            <a:r>
              <a:rPr lang="en-US" sz="3600" dirty="0" err="1"/>
              <a:t>ifstream</a:t>
            </a:r>
            <a:r>
              <a:rPr lang="en-US" sz="3600" dirty="0"/>
              <a:t> for an input file</a:t>
            </a:r>
          </a:p>
          <a:p>
            <a:pPr lvl="1"/>
            <a:r>
              <a:rPr lang="en-US" sz="3600" dirty="0" err="1"/>
              <a:t>ofstream</a:t>
            </a:r>
            <a:r>
              <a:rPr lang="en-US" sz="3600" dirty="0"/>
              <a:t> for an output file</a:t>
            </a:r>
          </a:p>
          <a:p>
            <a:pPr lvl="1"/>
            <a:r>
              <a:rPr lang="en-US" sz="3600" dirty="0"/>
              <a:t>once the files are open, you can use &lt;&lt; or &gt;&gt;</a:t>
            </a:r>
          </a:p>
          <a:p>
            <a:endParaRPr lang="en-US" dirty="0"/>
          </a:p>
        </p:txBody>
      </p:sp>
    </p:spTree>
    <p:extLst>
      <p:ext uri="{BB962C8B-B14F-4D97-AF65-F5344CB8AC3E}">
        <p14:creationId xmlns:p14="http://schemas.microsoft.com/office/powerpoint/2010/main" val="1364796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F880-D52C-5549-A4F9-AE0F22E47008}"/>
              </a:ext>
            </a:extLst>
          </p:cNvPr>
          <p:cNvSpPr>
            <a:spLocks noGrp="1"/>
          </p:cNvSpPr>
          <p:nvPr>
            <p:ph type="title"/>
          </p:nvPr>
        </p:nvSpPr>
        <p:spPr>
          <a:xfrm>
            <a:off x="561108" y="0"/>
            <a:ext cx="10515600" cy="1059872"/>
          </a:xfrm>
        </p:spPr>
        <p:txBody>
          <a:bodyPr/>
          <a:lstStyle/>
          <a:p>
            <a:r>
              <a:rPr lang="en-US" dirty="0"/>
              <a:t>File I/O</a:t>
            </a:r>
          </a:p>
        </p:txBody>
      </p:sp>
      <p:sp>
        <p:nvSpPr>
          <p:cNvPr id="3" name="Content Placeholder 2">
            <a:extLst>
              <a:ext uri="{FF2B5EF4-FFF2-40B4-BE49-F238E27FC236}">
                <a16:creationId xmlns:a16="http://schemas.microsoft.com/office/drawing/2014/main" id="{A3234CCA-55F9-4D48-996B-AC496F8A221B}"/>
              </a:ext>
            </a:extLst>
          </p:cNvPr>
          <p:cNvSpPr>
            <a:spLocks noGrp="1"/>
          </p:cNvSpPr>
          <p:nvPr>
            <p:ph idx="1"/>
          </p:nvPr>
        </p:nvSpPr>
        <p:spPr>
          <a:xfrm>
            <a:off x="561108" y="773724"/>
            <a:ext cx="11630891" cy="5918022"/>
          </a:xfrm>
        </p:spPr>
        <p:txBody>
          <a:bodyPr>
            <a:noAutofit/>
          </a:bodyPr>
          <a:lstStyle/>
          <a:p>
            <a:pPr marL="0" indent="0">
              <a:spcBef>
                <a:spcPts val="0"/>
              </a:spcBef>
              <a:buNone/>
            </a:pPr>
            <a:r>
              <a:rPr lang="en-US" sz="2000" dirty="0">
                <a:latin typeface="Courier New" panose="02070309020205020404" pitchFamily="49" charset="0"/>
                <a:cs typeface="Courier New" panose="02070309020205020404" pitchFamily="49" charset="0"/>
              </a:rPr>
              <a:t>#include &lt;iostream&gt;</a:t>
            </a:r>
          </a:p>
          <a:p>
            <a:pPr marL="0" indent="0">
              <a:spcBef>
                <a:spcPts val="0"/>
              </a:spcBef>
              <a:buNone/>
            </a:pPr>
            <a:r>
              <a:rPr lang="en-US" sz="2000" dirty="0">
                <a:latin typeface="Courier New" panose="02070309020205020404" pitchFamily="49" charset="0"/>
                <a:cs typeface="Courier New" panose="02070309020205020404" pitchFamily="49" charset="0"/>
              </a:rPr>
              <a:t>#include &lt;</a:t>
            </a:r>
            <a:r>
              <a:rPr lang="en-US" sz="2000" dirty="0" err="1">
                <a:latin typeface="Courier New" panose="02070309020205020404" pitchFamily="49" charset="0"/>
                <a:cs typeface="Courier New" panose="02070309020205020404" pitchFamily="49" charset="0"/>
              </a:rPr>
              <a:t>fstream</a:t>
            </a:r>
            <a:r>
              <a:rPr lang="en-US" sz="2000" dirty="0">
                <a:latin typeface="Courier New" panose="02070309020205020404" pitchFamily="49" charset="0"/>
                <a:cs typeface="Courier New" panose="02070309020205020404" pitchFamily="49" charset="0"/>
              </a:rPr>
              <a:t>&gt;</a:t>
            </a:r>
          </a:p>
          <a:p>
            <a:pPr marL="0" indent="0">
              <a:spcBef>
                <a:spcPts val="0"/>
              </a:spcBef>
              <a:buNone/>
            </a:pPr>
            <a:r>
              <a:rPr lang="en-US" sz="2000" dirty="0">
                <a:latin typeface="Courier New" panose="02070309020205020404" pitchFamily="49" charset="0"/>
                <a:cs typeface="Courier New" panose="02070309020205020404" pitchFamily="49" charset="0"/>
              </a:rPr>
              <a:t>using namespace </a:t>
            </a:r>
            <a:r>
              <a:rPr lang="en-US" sz="2000" dirty="0" err="1">
                <a:latin typeface="Courier New" panose="02070309020205020404" pitchFamily="49" charset="0"/>
                <a:cs typeface="Courier New" panose="02070309020205020404" pitchFamily="49" charset="0"/>
              </a:rPr>
              <a:t>std</a:t>
            </a: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 void )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x, sum = 0;</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ifstream</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inFile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data.in</a:t>
            </a:r>
            <a:r>
              <a:rPr lang="en-US" sz="2000" dirty="0">
                <a:latin typeface="Courier New" panose="02070309020205020404" pitchFamily="49" charset="0"/>
                <a:cs typeface="Courier New" panose="02070309020205020404" pitchFamily="49" charset="0"/>
              </a:rPr>
              <a:t>” );  // opens </a:t>
            </a:r>
            <a:r>
              <a:rPr lang="en-US" sz="2000" dirty="0" err="1">
                <a:latin typeface="Courier New" panose="02070309020205020404" pitchFamily="49" charset="0"/>
                <a:cs typeface="Courier New" panose="02070309020205020404" pitchFamily="49" charset="0"/>
              </a:rPr>
              <a:t>data.in</a:t>
            </a: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ofstream</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outFile</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outFile.open</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results.out</a:t>
            </a:r>
            <a:r>
              <a:rPr lang="en-US" sz="2000" dirty="0">
                <a:latin typeface="Courier New" panose="02070309020205020404" pitchFamily="49" charset="0"/>
                <a:cs typeface="Courier New" panose="02070309020205020404" pitchFamily="49" charset="0"/>
              </a:rPr>
              <a:t>” ); // opens </a:t>
            </a:r>
            <a:r>
              <a:rPr lang="en-US" sz="2000" dirty="0" err="1">
                <a:latin typeface="Courier New" panose="02070309020205020404" pitchFamily="49" charset="0"/>
                <a:cs typeface="Courier New" panose="02070309020205020404" pitchFamily="49" charset="0"/>
              </a:rPr>
              <a:t>results.out</a:t>
            </a:r>
            <a:endParaRPr lang="en-US" sz="2000" dirty="0">
              <a:latin typeface="Courier New" panose="02070309020205020404" pitchFamily="49" charset="0"/>
              <a:cs typeface="Courier New" panose="02070309020205020404" pitchFamily="49" charset="0"/>
            </a:endParaRP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inFile</a:t>
            </a:r>
            <a:r>
              <a:rPr lang="en-US" sz="2000" dirty="0">
                <a:latin typeface="Courier New" panose="02070309020205020404" pitchFamily="49" charset="0"/>
                <a:cs typeface="Courier New" panose="02070309020205020404" pitchFamily="49" charset="0"/>
              </a:rPr>
              <a:t> &gt;&gt; x;</a:t>
            </a:r>
          </a:p>
          <a:p>
            <a:pPr marL="0" indent="0">
              <a:spcBef>
                <a:spcPts val="0"/>
              </a:spcBef>
              <a:buNone/>
            </a:pPr>
            <a:r>
              <a:rPr lang="en-US" sz="2000" dirty="0">
                <a:latin typeface="Courier New" panose="02070309020205020404" pitchFamily="49" charset="0"/>
                <a:cs typeface="Courier New" panose="02070309020205020404" pitchFamily="49" charset="0"/>
              </a:rPr>
              <a:t>   while( !</a:t>
            </a:r>
            <a:r>
              <a:rPr lang="en-US" sz="2000" dirty="0" err="1">
                <a:latin typeface="Courier New" panose="02070309020205020404" pitchFamily="49" charset="0"/>
                <a:cs typeface="Courier New" panose="02070309020205020404" pitchFamily="49" charset="0"/>
              </a:rPr>
              <a:t>inFile.eof</a:t>
            </a:r>
            <a:r>
              <a:rPr lang="en-US" sz="2000" dirty="0">
                <a:latin typeface="Courier New" panose="02070309020205020404" pitchFamily="49" charset="0"/>
                <a:cs typeface="Courier New" panose="02070309020205020404" pitchFamily="49" charset="0"/>
              </a:rPr>
              <a:t>() ) {</a:t>
            </a:r>
          </a:p>
          <a:p>
            <a:pPr marL="0" indent="0">
              <a:spcBef>
                <a:spcPts val="0"/>
              </a:spcBef>
              <a:buNone/>
            </a:pPr>
            <a:r>
              <a:rPr lang="en-US" sz="2000" dirty="0">
                <a:latin typeface="Courier New" panose="02070309020205020404" pitchFamily="49" charset="0"/>
                <a:cs typeface="Courier New" panose="02070309020205020404" pitchFamily="49" charset="0"/>
              </a:rPr>
              <a:t>      sum = sum + x;</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inFile</a:t>
            </a:r>
            <a:r>
              <a:rPr lang="en-US" sz="2000" dirty="0">
                <a:latin typeface="Courier New" panose="02070309020205020404" pitchFamily="49" charset="0"/>
                <a:cs typeface="Courier New" panose="02070309020205020404" pitchFamily="49" charset="0"/>
              </a:rPr>
              <a:t> &gt;&gt; x;</a:t>
            </a:r>
          </a:p>
          <a:p>
            <a:pPr marL="0" indent="0">
              <a:spcBef>
                <a:spcPts val="0"/>
              </a:spcBef>
              <a:buNone/>
            </a:pPr>
            <a:r>
              <a:rPr lang="en-US" sz="2000" dirty="0">
                <a:latin typeface="Courier New" panose="02070309020205020404" pitchFamily="49" charset="0"/>
                <a:cs typeface="Courier New" panose="02070309020205020404" pitchFamily="49" charset="0"/>
              </a:rPr>
              <a:t>   }</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outFile</a:t>
            </a:r>
            <a:r>
              <a:rPr lang="en-US" sz="2000" dirty="0">
                <a:latin typeface="Courier New" panose="02070309020205020404" pitchFamily="49" charset="0"/>
                <a:cs typeface="Courier New" panose="02070309020205020404" pitchFamily="49" charset="0"/>
              </a:rPr>
              <a:t> &lt;&lt; “sum = “ &lt;&lt; sum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inFile.close</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outFile.close</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return 0;</a:t>
            </a:r>
          </a:p>
          <a:p>
            <a:pPr marL="0" indent="0">
              <a:spcBef>
                <a:spcPts val="0"/>
              </a:spcBef>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074625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C5ADC-0302-6D49-8EEE-40962C74B6EF}"/>
              </a:ext>
            </a:extLst>
          </p:cNvPr>
          <p:cNvSpPr>
            <a:spLocks noGrp="1"/>
          </p:cNvSpPr>
          <p:nvPr>
            <p:ph type="title"/>
          </p:nvPr>
        </p:nvSpPr>
        <p:spPr/>
        <p:txBody>
          <a:bodyPr/>
          <a:lstStyle/>
          <a:p>
            <a:r>
              <a:rPr lang="en-US" dirty="0"/>
              <a:t>Reference Parameters</a:t>
            </a:r>
          </a:p>
        </p:txBody>
      </p:sp>
      <p:sp>
        <p:nvSpPr>
          <p:cNvPr id="3" name="Content Placeholder 2">
            <a:extLst>
              <a:ext uri="{FF2B5EF4-FFF2-40B4-BE49-F238E27FC236}">
                <a16:creationId xmlns:a16="http://schemas.microsoft.com/office/drawing/2014/main" id="{A4DE7A0C-2C82-D540-ABAA-16EB201CAB79}"/>
              </a:ext>
            </a:extLst>
          </p:cNvPr>
          <p:cNvSpPr>
            <a:spLocks noGrp="1"/>
          </p:cNvSpPr>
          <p:nvPr>
            <p:ph idx="1"/>
          </p:nvPr>
        </p:nvSpPr>
        <p:spPr/>
        <p:txBody>
          <a:bodyPr/>
          <a:lstStyle/>
          <a:p>
            <a:r>
              <a:rPr lang="en-US" dirty="0"/>
              <a:t>In C, we “passed-by-reference”, sort of…</a:t>
            </a:r>
          </a:p>
          <a:p>
            <a:r>
              <a:rPr lang="en-US" dirty="0"/>
              <a:t>We passed in the pointers to the arguments, which mimics true pass-by-reference.</a:t>
            </a:r>
          </a:p>
          <a:p>
            <a:r>
              <a:rPr lang="en-US" dirty="0"/>
              <a:t>C++ provides true pass-by-reference.</a:t>
            </a:r>
          </a:p>
        </p:txBody>
      </p:sp>
    </p:spTree>
    <p:extLst>
      <p:ext uri="{BB962C8B-B14F-4D97-AF65-F5344CB8AC3E}">
        <p14:creationId xmlns:p14="http://schemas.microsoft.com/office/powerpoint/2010/main" val="2950150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C5ADC-0302-6D49-8EEE-40962C74B6EF}"/>
              </a:ext>
            </a:extLst>
          </p:cNvPr>
          <p:cNvSpPr>
            <a:spLocks noGrp="1"/>
          </p:cNvSpPr>
          <p:nvPr>
            <p:ph type="title"/>
          </p:nvPr>
        </p:nvSpPr>
        <p:spPr>
          <a:xfrm>
            <a:off x="257908" y="0"/>
            <a:ext cx="10515600" cy="1325563"/>
          </a:xfrm>
        </p:spPr>
        <p:txBody>
          <a:bodyPr/>
          <a:lstStyle/>
          <a:p>
            <a:r>
              <a:rPr lang="en-US" dirty="0"/>
              <a:t>Reference Parameters: first, C </a:t>
            </a:r>
            <a:r>
              <a:rPr lang="en-US" dirty="0" err="1"/>
              <a:t>pbv</a:t>
            </a:r>
            <a:r>
              <a:rPr lang="en-US" dirty="0"/>
              <a:t> example</a:t>
            </a:r>
          </a:p>
        </p:txBody>
      </p:sp>
      <p:sp>
        <p:nvSpPr>
          <p:cNvPr id="3" name="Content Placeholder 2">
            <a:extLst>
              <a:ext uri="{FF2B5EF4-FFF2-40B4-BE49-F238E27FC236}">
                <a16:creationId xmlns:a16="http://schemas.microsoft.com/office/drawing/2014/main" id="{A4DE7A0C-2C82-D540-ABAA-16EB201CAB79}"/>
              </a:ext>
            </a:extLst>
          </p:cNvPr>
          <p:cNvSpPr>
            <a:spLocks noGrp="1"/>
          </p:cNvSpPr>
          <p:nvPr>
            <p:ph idx="1"/>
          </p:nvPr>
        </p:nvSpPr>
        <p:spPr>
          <a:xfrm>
            <a:off x="838200" y="1178168"/>
            <a:ext cx="10515600" cy="5503985"/>
          </a:xfrm>
        </p:spPr>
        <p:txBody>
          <a:bodyPr>
            <a:normAutofit fontScale="70000" lnSpcReduction="20000"/>
          </a:bodyPr>
          <a:lstStyle/>
          <a:p>
            <a:pPr marL="0" indent="0">
              <a:spcBef>
                <a:spcPts val="0"/>
              </a:spcBef>
              <a:buNone/>
            </a:pPr>
            <a:r>
              <a:rPr lang="en-US" dirty="0">
                <a:latin typeface="Courier New" panose="02070309020205020404" pitchFamily="49" charset="0"/>
                <a:cs typeface="Courier New" panose="02070309020205020404" pitchFamily="49" charset="0"/>
              </a:rPr>
              <a:t>#include &lt;</a:t>
            </a:r>
            <a:r>
              <a:rPr lang="en-US" dirty="0" err="1">
                <a:latin typeface="Courier New" panose="02070309020205020404" pitchFamily="49" charset="0"/>
                <a:cs typeface="Courier New" panose="02070309020205020404" pitchFamily="49" charset="0"/>
              </a:rPr>
              <a:t>stdio.h</a:t>
            </a:r>
            <a:r>
              <a:rPr lang="en-US" dirty="0">
                <a:latin typeface="Courier New" panose="02070309020205020404" pitchFamily="49" charset="0"/>
                <a:cs typeface="Courier New" panose="02070309020205020404" pitchFamily="49" charset="0"/>
              </a:rPr>
              <a:t>&gt;</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void swap(</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first,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second);  // prototype</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main(void)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 = 5;</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b = 6;</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a:highlight>
                  <a:srgbClr val="C0C0C0"/>
                </a:highlight>
                <a:latin typeface="Courier New" panose="02070309020205020404" pitchFamily="49" charset="0"/>
                <a:cs typeface="Courier New" panose="02070309020205020404" pitchFamily="49" charset="0"/>
              </a:rPr>
              <a:t>swap(a, b);</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 were the integers swapped??</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("a is %d and b is %d\n", a, b);</a:t>
            </a:r>
          </a:p>
          <a:p>
            <a:pPr marL="0" indent="0">
              <a:spcBef>
                <a:spcPts val="0"/>
              </a:spcBef>
              <a:buNone/>
            </a:pPr>
            <a:r>
              <a:rPr lang="en-US" dirty="0">
                <a:latin typeface="Courier New" panose="02070309020205020404" pitchFamily="49" charset="0"/>
                <a:cs typeface="Courier New" panose="02070309020205020404" pitchFamily="49" charset="0"/>
              </a:rPr>
              <a:t>   return 0;</a:t>
            </a:r>
          </a:p>
          <a:p>
            <a:pPr marL="0" indent="0">
              <a:spcBef>
                <a:spcPts val="0"/>
              </a:spcBef>
              <a:buNone/>
            </a:pPr>
            <a:r>
              <a:rPr lang="en-US" dirty="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void swap(</a:t>
            </a:r>
            <a:r>
              <a:rPr lang="en-US" dirty="0" err="1">
                <a:highlight>
                  <a:srgbClr val="C0C0C0"/>
                </a:highlight>
                <a:latin typeface="Courier New" panose="02070309020205020404" pitchFamily="49" charset="0"/>
                <a:cs typeface="Courier New" panose="02070309020205020404" pitchFamily="49" charset="0"/>
              </a:rPr>
              <a:t>int</a:t>
            </a:r>
            <a:r>
              <a:rPr lang="en-US" dirty="0">
                <a:highlight>
                  <a:srgbClr val="C0C0C0"/>
                </a:highlight>
                <a:latin typeface="Courier New" panose="02070309020205020404" pitchFamily="49" charset="0"/>
                <a:cs typeface="Courier New" panose="02070309020205020404" pitchFamily="49" charset="0"/>
              </a:rPr>
              <a:t> first, </a:t>
            </a:r>
            <a:r>
              <a:rPr lang="en-US" dirty="0" err="1">
                <a:highlight>
                  <a:srgbClr val="C0C0C0"/>
                </a:highlight>
                <a:latin typeface="Courier New" panose="02070309020205020404" pitchFamily="49" charset="0"/>
                <a:cs typeface="Courier New" panose="02070309020205020404" pitchFamily="49" charset="0"/>
              </a:rPr>
              <a:t>int</a:t>
            </a:r>
            <a:r>
              <a:rPr lang="en-US" dirty="0">
                <a:highlight>
                  <a:srgbClr val="C0C0C0"/>
                </a:highlight>
                <a:latin typeface="Courier New" panose="02070309020205020404" pitchFamily="49" charset="0"/>
                <a:cs typeface="Courier New" panose="02070309020205020404" pitchFamily="49" charset="0"/>
              </a:rPr>
              <a:t> second</a:t>
            </a: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temp;</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temp = first;</a:t>
            </a:r>
          </a:p>
          <a:p>
            <a:pPr marL="0" indent="0">
              <a:spcBef>
                <a:spcPts val="0"/>
              </a:spcBef>
              <a:buNone/>
            </a:pPr>
            <a:r>
              <a:rPr lang="en-US" dirty="0">
                <a:latin typeface="Courier New" panose="02070309020205020404" pitchFamily="49" charset="0"/>
                <a:cs typeface="Courier New" panose="02070309020205020404" pitchFamily="49" charset="0"/>
              </a:rPr>
              <a:t>   first = second;</a:t>
            </a:r>
          </a:p>
          <a:p>
            <a:pPr marL="0" indent="0">
              <a:spcBef>
                <a:spcPts val="0"/>
              </a:spcBef>
              <a:buNone/>
            </a:pPr>
            <a:r>
              <a:rPr lang="en-US" dirty="0">
                <a:latin typeface="Courier New" panose="02070309020205020404" pitchFamily="49" charset="0"/>
                <a:cs typeface="Courier New" panose="02070309020205020404" pitchFamily="49" charset="0"/>
              </a:rPr>
              <a:t>   second = temp;</a:t>
            </a:r>
          </a:p>
          <a:p>
            <a:pPr marL="0" indent="0">
              <a:spcBef>
                <a:spcPts val="0"/>
              </a:spcBef>
              <a:buNone/>
            </a:pPr>
            <a:r>
              <a:rPr lang="en-US"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195364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C5ADC-0302-6D49-8EEE-40962C74B6EF}"/>
              </a:ext>
            </a:extLst>
          </p:cNvPr>
          <p:cNvSpPr>
            <a:spLocks noGrp="1"/>
          </p:cNvSpPr>
          <p:nvPr>
            <p:ph type="title"/>
          </p:nvPr>
        </p:nvSpPr>
        <p:spPr>
          <a:xfrm>
            <a:off x="240324" y="0"/>
            <a:ext cx="10515600" cy="1325563"/>
          </a:xfrm>
        </p:spPr>
        <p:txBody>
          <a:bodyPr/>
          <a:lstStyle/>
          <a:p>
            <a:r>
              <a:rPr lang="en-US" dirty="0"/>
              <a:t>Reference Parameters: second, C </a:t>
            </a:r>
            <a:r>
              <a:rPr lang="en-US" dirty="0" err="1"/>
              <a:t>pbr</a:t>
            </a:r>
            <a:r>
              <a:rPr lang="en-US" dirty="0"/>
              <a:t> example</a:t>
            </a:r>
          </a:p>
        </p:txBody>
      </p:sp>
      <p:sp>
        <p:nvSpPr>
          <p:cNvPr id="3" name="Content Placeholder 2">
            <a:extLst>
              <a:ext uri="{FF2B5EF4-FFF2-40B4-BE49-F238E27FC236}">
                <a16:creationId xmlns:a16="http://schemas.microsoft.com/office/drawing/2014/main" id="{A4DE7A0C-2C82-D540-ABAA-16EB201CAB79}"/>
              </a:ext>
            </a:extLst>
          </p:cNvPr>
          <p:cNvSpPr>
            <a:spLocks noGrp="1"/>
          </p:cNvSpPr>
          <p:nvPr>
            <p:ph idx="1"/>
          </p:nvPr>
        </p:nvSpPr>
        <p:spPr>
          <a:xfrm>
            <a:off x="838200" y="1178168"/>
            <a:ext cx="10515600" cy="5503985"/>
          </a:xfrm>
        </p:spPr>
        <p:txBody>
          <a:bodyPr>
            <a:normAutofit fontScale="70000" lnSpcReduction="20000"/>
          </a:bodyPr>
          <a:lstStyle/>
          <a:p>
            <a:pPr marL="0" indent="0">
              <a:spcBef>
                <a:spcPts val="0"/>
              </a:spcBef>
              <a:buNone/>
            </a:pPr>
            <a:r>
              <a:rPr lang="en-US" dirty="0">
                <a:latin typeface="Courier New" panose="02070309020205020404" pitchFamily="49" charset="0"/>
                <a:cs typeface="Courier New" panose="02070309020205020404" pitchFamily="49" charset="0"/>
              </a:rPr>
              <a:t>#include &lt;</a:t>
            </a:r>
            <a:r>
              <a:rPr lang="en-US" dirty="0" err="1">
                <a:latin typeface="Courier New" panose="02070309020205020404" pitchFamily="49" charset="0"/>
                <a:cs typeface="Courier New" panose="02070309020205020404" pitchFamily="49" charset="0"/>
              </a:rPr>
              <a:t>stdio.h</a:t>
            </a:r>
            <a:r>
              <a:rPr lang="en-US" dirty="0">
                <a:latin typeface="Courier New" panose="02070309020205020404" pitchFamily="49" charset="0"/>
                <a:cs typeface="Courier New" panose="02070309020205020404" pitchFamily="49" charset="0"/>
              </a:rPr>
              <a:t>&gt;</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void swap(</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*first,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*second);  // prototype</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main(void)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 = 5;</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b = 6;</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a:highlight>
                  <a:srgbClr val="C0C0C0"/>
                </a:highlight>
                <a:latin typeface="Courier New" panose="02070309020205020404" pitchFamily="49" charset="0"/>
                <a:cs typeface="Courier New" panose="02070309020205020404" pitchFamily="49" charset="0"/>
              </a:rPr>
              <a:t>swap(&amp;a, &amp;b);</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 were the integers swapped??</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("a is %d and b is %d\n", a, b);</a:t>
            </a:r>
          </a:p>
          <a:p>
            <a:pPr marL="0" indent="0">
              <a:spcBef>
                <a:spcPts val="0"/>
              </a:spcBef>
              <a:buNone/>
            </a:pPr>
            <a:r>
              <a:rPr lang="en-US" dirty="0">
                <a:latin typeface="Courier New" panose="02070309020205020404" pitchFamily="49" charset="0"/>
                <a:cs typeface="Courier New" panose="02070309020205020404" pitchFamily="49" charset="0"/>
              </a:rPr>
              <a:t>   return 0;</a:t>
            </a:r>
          </a:p>
          <a:p>
            <a:pPr marL="0" indent="0">
              <a:spcBef>
                <a:spcPts val="0"/>
              </a:spcBef>
              <a:buNone/>
            </a:pPr>
            <a:r>
              <a:rPr lang="en-US" dirty="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void swap(</a:t>
            </a:r>
            <a:r>
              <a:rPr lang="en-US" dirty="0" err="1">
                <a:highlight>
                  <a:srgbClr val="C0C0C0"/>
                </a:highlight>
                <a:latin typeface="Courier New" panose="02070309020205020404" pitchFamily="49" charset="0"/>
                <a:cs typeface="Courier New" panose="02070309020205020404" pitchFamily="49" charset="0"/>
              </a:rPr>
              <a:t>int</a:t>
            </a:r>
            <a:r>
              <a:rPr lang="en-US" dirty="0">
                <a:highlight>
                  <a:srgbClr val="C0C0C0"/>
                </a:highlight>
                <a:latin typeface="Courier New" panose="02070309020205020404" pitchFamily="49" charset="0"/>
                <a:cs typeface="Courier New" panose="02070309020205020404" pitchFamily="49" charset="0"/>
              </a:rPr>
              <a:t> *first, </a:t>
            </a:r>
            <a:r>
              <a:rPr lang="en-US" dirty="0" err="1">
                <a:highlight>
                  <a:srgbClr val="C0C0C0"/>
                </a:highlight>
                <a:latin typeface="Courier New" panose="02070309020205020404" pitchFamily="49" charset="0"/>
                <a:cs typeface="Courier New" panose="02070309020205020404" pitchFamily="49" charset="0"/>
              </a:rPr>
              <a:t>int</a:t>
            </a:r>
            <a:r>
              <a:rPr lang="en-US" dirty="0">
                <a:highlight>
                  <a:srgbClr val="C0C0C0"/>
                </a:highlight>
                <a:latin typeface="Courier New" panose="02070309020205020404" pitchFamily="49" charset="0"/>
                <a:cs typeface="Courier New" panose="02070309020205020404" pitchFamily="49" charset="0"/>
              </a:rPr>
              <a:t> *second</a:t>
            </a: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temp;</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temp = *first;</a:t>
            </a:r>
          </a:p>
          <a:p>
            <a:pPr marL="0" indent="0">
              <a:spcBef>
                <a:spcPts val="0"/>
              </a:spcBef>
              <a:buNone/>
            </a:pPr>
            <a:r>
              <a:rPr lang="en-US" dirty="0">
                <a:latin typeface="Courier New" panose="02070309020205020404" pitchFamily="49" charset="0"/>
                <a:cs typeface="Courier New" panose="02070309020205020404" pitchFamily="49" charset="0"/>
              </a:rPr>
              <a:t>   *first = *second;</a:t>
            </a:r>
          </a:p>
          <a:p>
            <a:pPr marL="0" indent="0">
              <a:spcBef>
                <a:spcPts val="0"/>
              </a:spcBef>
              <a:buNone/>
            </a:pPr>
            <a:r>
              <a:rPr lang="en-US" dirty="0">
                <a:latin typeface="Courier New" panose="02070309020205020404" pitchFamily="49" charset="0"/>
                <a:cs typeface="Courier New" panose="02070309020205020404" pitchFamily="49" charset="0"/>
              </a:rPr>
              <a:t>   *second = temp;</a:t>
            </a:r>
          </a:p>
          <a:p>
            <a:pPr marL="0" indent="0">
              <a:spcBef>
                <a:spcPts val="0"/>
              </a:spcBef>
              <a:buNone/>
            </a:pPr>
            <a:r>
              <a:rPr lang="en-US"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4008472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3B7EB-1CC6-2A41-85C3-D0E9A8C23CB5}"/>
              </a:ext>
            </a:extLst>
          </p:cNvPr>
          <p:cNvSpPr>
            <a:spLocks noGrp="1"/>
          </p:cNvSpPr>
          <p:nvPr>
            <p:ph idx="1"/>
          </p:nvPr>
        </p:nvSpPr>
        <p:spPr>
          <a:xfrm>
            <a:off x="838200" y="597877"/>
            <a:ext cx="10515600" cy="5133452"/>
          </a:xfrm>
        </p:spPr>
        <p:txBody>
          <a:bodyPr>
            <a:normAutofit/>
          </a:bodyPr>
          <a:lstStyle/>
          <a:p>
            <a:endParaRPr lang="en-US" dirty="0"/>
          </a:p>
          <a:p>
            <a:pPr marL="0" indent="0">
              <a:buNone/>
            </a:pPr>
            <a:endParaRPr lang="en-US" dirty="0"/>
          </a:p>
          <a:p>
            <a:pPr marL="0" indent="0" algn="ctr">
              <a:buNone/>
            </a:pPr>
            <a:r>
              <a:rPr lang="en-US" dirty="0"/>
              <a:t>What is a Class?</a:t>
            </a:r>
          </a:p>
          <a:p>
            <a:pPr marL="0" indent="0" algn="ctr">
              <a:buNone/>
            </a:pPr>
            <a:r>
              <a:rPr lang="en-US" dirty="0"/>
              <a:t>Namespaces</a:t>
            </a:r>
          </a:p>
          <a:p>
            <a:pPr marL="0" indent="0" algn="ctr">
              <a:buNone/>
            </a:pPr>
            <a:r>
              <a:rPr lang="en-US" dirty="0"/>
              <a:t>File I/O</a:t>
            </a:r>
          </a:p>
          <a:p>
            <a:pPr marL="0" indent="0" algn="ctr">
              <a:buNone/>
            </a:pPr>
            <a:r>
              <a:rPr lang="en-US" dirty="0"/>
              <a:t>Reference Parameters</a:t>
            </a:r>
          </a:p>
        </p:txBody>
      </p:sp>
    </p:spTree>
    <p:extLst>
      <p:ext uri="{BB962C8B-B14F-4D97-AF65-F5344CB8AC3E}">
        <p14:creationId xmlns:p14="http://schemas.microsoft.com/office/powerpoint/2010/main" val="3627883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C5ADC-0302-6D49-8EEE-40962C74B6EF}"/>
              </a:ext>
            </a:extLst>
          </p:cNvPr>
          <p:cNvSpPr>
            <a:spLocks noGrp="1"/>
          </p:cNvSpPr>
          <p:nvPr>
            <p:ph type="title"/>
          </p:nvPr>
        </p:nvSpPr>
        <p:spPr>
          <a:xfrm>
            <a:off x="228600" y="18255"/>
            <a:ext cx="11764108" cy="1325563"/>
          </a:xfrm>
        </p:spPr>
        <p:txBody>
          <a:bodyPr/>
          <a:lstStyle/>
          <a:p>
            <a:r>
              <a:rPr lang="en-US" dirty="0"/>
              <a:t>Reference Parameters: third, C++ true </a:t>
            </a:r>
            <a:r>
              <a:rPr lang="en-US" dirty="0" err="1"/>
              <a:t>pbr</a:t>
            </a:r>
            <a:r>
              <a:rPr lang="en-US" dirty="0"/>
              <a:t> example</a:t>
            </a:r>
          </a:p>
        </p:txBody>
      </p:sp>
      <p:sp>
        <p:nvSpPr>
          <p:cNvPr id="3" name="Content Placeholder 2">
            <a:extLst>
              <a:ext uri="{FF2B5EF4-FFF2-40B4-BE49-F238E27FC236}">
                <a16:creationId xmlns:a16="http://schemas.microsoft.com/office/drawing/2014/main" id="{A4DE7A0C-2C82-D540-ABAA-16EB201CAB79}"/>
              </a:ext>
            </a:extLst>
          </p:cNvPr>
          <p:cNvSpPr>
            <a:spLocks noGrp="1"/>
          </p:cNvSpPr>
          <p:nvPr>
            <p:ph idx="1"/>
          </p:nvPr>
        </p:nvSpPr>
        <p:spPr>
          <a:xfrm>
            <a:off x="838200" y="1178168"/>
            <a:ext cx="10515600" cy="5503985"/>
          </a:xfrm>
        </p:spPr>
        <p:txBody>
          <a:bodyPr>
            <a:normAutofit fontScale="70000" lnSpcReduction="20000"/>
          </a:bodyPr>
          <a:lstStyle/>
          <a:p>
            <a:pPr marL="0" indent="0">
              <a:spcBef>
                <a:spcPts val="0"/>
              </a:spcBef>
              <a:buNone/>
            </a:pPr>
            <a:r>
              <a:rPr lang="en-US" dirty="0">
                <a:latin typeface="Courier New" panose="02070309020205020404" pitchFamily="49" charset="0"/>
                <a:cs typeface="Courier New" panose="02070309020205020404" pitchFamily="49" charset="0"/>
              </a:rPr>
              <a:t>#include &lt;iostream&gt;</a:t>
            </a:r>
          </a:p>
          <a:p>
            <a:pPr marL="0" indent="0">
              <a:spcBef>
                <a:spcPts val="0"/>
              </a:spcBef>
              <a:buNone/>
            </a:pPr>
            <a:r>
              <a:rPr lang="en-US" dirty="0">
                <a:latin typeface="Courier New" panose="02070309020205020404" pitchFamily="49" charset="0"/>
                <a:cs typeface="Courier New" panose="02070309020205020404" pitchFamily="49" charset="0"/>
              </a:rPr>
              <a:t>using namespace </a:t>
            </a:r>
            <a:r>
              <a:rPr lang="en-US" dirty="0" err="1">
                <a:latin typeface="Courier New" panose="02070309020205020404" pitchFamily="49" charset="0"/>
                <a:cs typeface="Courier New" panose="02070309020205020404" pitchFamily="49" charset="0"/>
              </a:rPr>
              <a:t>std</a:t>
            </a:r>
            <a:r>
              <a:rPr lang="en-US" dirty="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void swap(</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&amp;first,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&amp;second);  // prototype</a:t>
            </a:r>
          </a:p>
          <a:p>
            <a:pPr marL="0" indent="0">
              <a:spcBef>
                <a:spcPts val="0"/>
              </a:spcBef>
              <a:buNone/>
            </a:pP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main(void)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 = 5;</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b = 6;</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a:highlight>
                  <a:srgbClr val="C0C0C0"/>
                </a:highlight>
                <a:latin typeface="Courier New" panose="02070309020205020404" pitchFamily="49" charset="0"/>
                <a:cs typeface="Courier New" panose="02070309020205020404" pitchFamily="49" charset="0"/>
              </a:rPr>
              <a:t>swap(a, b);</a:t>
            </a:r>
            <a:r>
              <a:rPr lang="en-US" dirty="0">
                <a:latin typeface="Courier New" panose="02070309020205020404" pitchFamily="49" charset="0"/>
                <a:cs typeface="Courier New" panose="02070309020205020404" pitchFamily="49" charset="0"/>
              </a:rPr>
              <a:t>  // cannot tell if </a:t>
            </a:r>
            <a:r>
              <a:rPr lang="en-US" dirty="0" err="1">
                <a:latin typeface="Courier New" panose="02070309020205020404" pitchFamily="49" charset="0"/>
                <a:cs typeface="Courier New" panose="02070309020205020404" pitchFamily="49" charset="0"/>
              </a:rPr>
              <a:t>pbv</a:t>
            </a:r>
            <a:r>
              <a:rPr lang="en-US" dirty="0">
                <a:latin typeface="Courier New" panose="02070309020205020404" pitchFamily="49" charset="0"/>
                <a:cs typeface="Courier New" panose="02070309020205020404" pitchFamily="49" charset="0"/>
              </a:rPr>
              <a:t> or </a:t>
            </a:r>
            <a:r>
              <a:rPr lang="en-US" dirty="0" err="1">
                <a:latin typeface="Courier New" panose="02070309020205020404" pitchFamily="49" charset="0"/>
                <a:cs typeface="Courier New" panose="02070309020205020404" pitchFamily="49" charset="0"/>
              </a:rPr>
              <a:t>pbr</a:t>
            </a:r>
            <a:endParaRPr lang="en-US" dirty="0">
              <a:latin typeface="Courier New" panose="02070309020205020404" pitchFamily="49" charset="0"/>
              <a:cs typeface="Courier New" panose="02070309020205020404" pitchFamily="49" charset="0"/>
            </a:endParaRP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 were the integers swapped??</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“a is “ &lt;&lt; a &lt;&lt; “ and b is ” &lt;&lt; b &lt;&lt; </a:t>
            </a:r>
            <a:r>
              <a:rPr lang="en-US" dirty="0" err="1">
                <a:latin typeface="Courier New" panose="02070309020205020404" pitchFamily="49" charset="0"/>
                <a:cs typeface="Courier New" panose="02070309020205020404" pitchFamily="49" charset="0"/>
              </a:rPr>
              <a:t>endl</a:t>
            </a:r>
            <a:r>
              <a:rPr lang="en-US" dirty="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return 0;</a:t>
            </a:r>
          </a:p>
          <a:p>
            <a:pPr marL="0" indent="0">
              <a:spcBef>
                <a:spcPts val="0"/>
              </a:spcBef>
              <a:buNone/>
            </a:pPr>
            <a:r>
              <a:rPr lang="en-US" dirty="0">
                <a:latin typeface="Courier New" panose="02070309020205020404" pitchFamily="49" charset="0"/>
                <a:cs typeface="Courier New" panose="02070309020205020404" pitchFamily="49" charset="0"/>
              </a:rPr>
              <a:t>}</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void swap(</a:t>
            </a:r>
            <a:r>
              <a:rPr lang="en-US" dirty="0" err="1">
                <a:highlight>
                  <a:srgbClr val="C0C0C0"/>
                </a:highlight>
                <a:latin typeface="Courier New" panose="02070309020205020404" pitchFamily="49" charset="0"/>
                <a:cs typeface="Courier New" panose="02070309020205020404" pitchFamily="49" charset="0"/>
              </a:rPr>
              <a:t>int</a:t>
            </a:r>
            <a:r>
              <a:rPr lang="en-US" dirty="0">
                <a:highlight>
                  <a:srgbClr val="C0C0C0"/>
                </a:highlight>
                <a:latin typeface="Courier New" panose="02070309020205020404" pitchFamily="49" charset="0"/>
                <a:cs typeface="Courier New" panose="02070309020205020404" pitchFamily="49" charset="0"/>
              </a:rPr>
              <a:t> &amp;first, </a:t>
            </a:r>
            <a:r>
              <a:rPr lang="en-US" dirty="0" err="1">
                <a:highlight>
                  <a:srgbClr val="C0C0C0"/>
                </a:highlight>
                <a:latin typeface="Courier New" panose="02070309020205020404" pitchFamily="49" charset="0"/>
                <a:cs typeface="Courier New" panose="02070309020205020404" pitchFamily="49" charset="0"/>
              </a:rPr>
              <a:t>int</a:t>
            </a:r>
            <a:r>
              <a:rPr lang="en-US" dirty="0">
                <a:highlight>
                  <a:srgbClr val="C0C0C0"/>
                </a:highlight>
                <a:latin typeface="Courier New" panose="02070309020205020404" pitchFamily="49" charset="0"/>
                <a:cs typeface="Courier New" panose="02070309020205020404" pitchFamily="49" charset="0"/>
              </a:rPr>
              <a:t> &amp;second</a:t>
            </a: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temp;</a:t>
            </a:r>
          </a:p>
          <a:p>
            <a:pPr marL="0" indent="0">
              <a:spcBef>
                <a:spcPts val="0"/>
              </a:spcBef>
              <a:buNone/>
            </a:pPr>
            <a:r>
              <a:rPr lang="en-US" dirty="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temp = first;</a:t>
            </a:r>
          </a:p>
          <a:p>
            <a:pPr marL="0" indent="0">
              <a:spcBef>
                <a:spcPts val="0"/>
              </a:spcBef>
              <a:buNone/>
            </a:pPr>
            <a:r>
              <a:rPr lang="en-US" dirty="0">
                <a:latin typeface="Courier New" panose="02070309020205020404" pitchFamily="49" charset="0"/>
                <a:cs typeface="Courier New" panose="02070309020205020404" pitchFamily="49" charset="0"/>
              </a:rPr>
              <a:t>   first = second;</a:t>
            </a:r>
          </a:p>
          <a:p>
            <a:pPr marL="0" indent="0">
              <a:spcBef>
                <a:spcPts val="0"/>
              </a:spcBef>
              <a:buNone/>
            </a:pPr>
            <a:r>
              <a:rPr lang="en-US" dirty="0">
                <a:latin typeface="Courier New" panose="02070309020205020404" pitchFamily="49" charset="0"/>
                <a:cs typeface="Courier New" panose="02070309020205020404" pitchFamily="49" charset="0"/>
              </a:rPr>
              <a:t>   second = temp;</a:t>
            </a:r>
          </a:p>
          <a:p>
            <a:pPr marL="0" indent="0">
              <a:spcBef>
                <a:spcPts val="0"/>
              </a:spcBef>
              <a:buNone/>
            </a:pPr>
            <a:r>
              <a:rPr lang="en-US"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23536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F388D-54F9-5640-AC9F-117D749CFA7B}"/>
              </a:ext>
            </a:extLst>
          </p:cNvPr>
          <p:cNvSpPr>
            <a:spLocks noGrp="1"/>
          </p:cNvSpPr>
          <p:nvPr>
            <p:ph type="title"/>
          </p:nvPr>
        </p:nvSpPr>
        <p:spPr/>
        <p:txBody>
          <a:bodyPr/>
          <a:lstStyle/>
          <a:p>
            <a:r>
              <a:rPr lang="en-US" dirty="0"/>
              <a:t>Is A Class Like A Structure?</a:t>
            </a:r>
          </a:p>
        </p:txBody>
      </p:sp>
      <p:sp>
        <p:nvSpPr>
          <p:cNvPr id="3" name="Content Placeholder 2">
            <a:extLst>
              <a:ext uri="{FF2B5EF4-FFF2-40B4-BE49-F238E27FC236}">
                <a16:creationId xmlns:a16="http://schemas.microsoft.com/office/drawing/2014/main" id="{6DFDF0D7-F29A-2548-99D5-ED42700F3D56}"/>
              </a:ext>
            </a:extLst>
          </p:cNvPr>
          <p:cNvSpPr>
            <a:spLocks noGrp="1"/>
          </p:cNvSpPr>
          <p:nvPr>
            <p:ph idx="1"/>
          </p:nvPr>
        </p:nvSpPr>
        <p:spPr>
          <a:xfrm>
            <a:off x="511445" y="1825625"/>
            <a:ext cx="11127782" cy="4730158"/>
          </a:xfrm>
        </p:spPr>
        <p:txBody>
          <a:bodyPr>
            <a:normAutofit/>
          </a:bodyPr>
          <a:lstStyle/>
          <a:p>
            <a:pPr marL="514350" lvl="0" indent="-514350">
              <a:buClr>
                <a:schemeClr val="tx1"/>
              </a:buClr>
              <a:buFont typeface="+mj-lt"/>
              <a:buAutoNum type="arabicPeriod"/>
            </a:pPr>
            <a:r>
              <a:rPr lang="en-US" dirty="0">
                <a:solidFill>
                  <a:schemeClr val="accent1"/>
                </a:solidFill>
              </a:rPr>
              <a:t> </a:t>
            </a:r>
            <a:r>
              <a:rPr lang="en-US" b="1" dirty="0">
                <a:solidFill>
                  <a:schemeClr val="accent1"/>
                </a:solidFill>
              </a:rPr>
              <a:t>data</a:t>
            </a:r>
            <a:r>
              <a:rPr lang="en-US" dirty="0"/>
              <a:t> as well as function (</a:t>
            </a:r>
            <a:r>
              <a:rPr lang="en-US" b="1" dirty="0">
                <a:solidFill>
                  <a:schemeClr val="accent1"/>
                </a:solidFill>
              </a:rPr>
              <a:t>method</a:t>
            </a:r>
            <a:r>
              <a:rPr lang="en-US" dirty="0"/>
              <a:t>) prototypes or full  implementations </a:t>
            </a:r>
            <a:endParaRPr lang="en-US" sz="3200" dirty="0"/>
          </a:p>
          <a:p>
            <a:pPr marL="514350" lvl="0" indent="-514350">
              <a:buClr>
                <a:schemeClr val="tx1"/>
              </a:buClr>
              <a:buFont typeface="+mj-lt"/>
              <a:buAutoNum type="arabicPeriod"/>
            </a:pPr>
            <a:r>
              <a:rPr lang="en-US" dirty="0"/>
              <a:t> accessibility controls </a:t>
            </a:r>
            <a:r>
              <a:rPr lang="en-US" i="1" dirty="0"/>
              <a:t>(private, protected, public, friend)</a:t>
            </a:r>
            <a:endParaRPr lang="en-US" sz="3200" dirty="0"/>
          </a:p>
          <a:p>
            <a:pPr lvl="1">
              <a:buClr>
                <a:schemeClr val="tx1"/>
              </a:buClr>
            </a:pPr>
            <a:r>
              <a:rPr lang="en-US" b="1" i="1" dirty="0">
                <a:solidFill>
                  <a:schemeClr val="accent1"/>
                </a:solidFill>
              </a:rPr>
              <a:t>private</a:t>
            </a:r>
            <a:r>
              <a:rPr lang="en-US" dirty="0"/>
              <a:t>  members of a class are accessible only from within other members of the same class </a:t>
            </a:r>
            <a:r>
              <a:rPr lang="en-US" dirty="0">
                <a:solidFill>
                  <a:schemeClr val="bg1">
                    <a:lumMod val="50000"/>
                  </a:schemeClr>
                </a:solidFill>
              </a:rPr>
              <a:t>(or from their </a:t>
            </a:r>
            <a:r>
              <a:rPr lang="en-US" i="1" dirty="0">
                <a:solidFill>
                  <a:schemeClr val="bg1">
                    <a:lumMod val="50000"/>
                  </a:schemeClr>
                </a:solidFill>
              </a:rPr>
              <a:t>friends)</a:t>
            </a:r>
            <a:r>
              <a:rPr lang="en-US" dirty="0"/>
              <a:t>; in general, data will be private</a:t>
            </a:r>
            <a:endParaRPr lang="en-US" sz="2800" dirty="0"/>
          </a:p>
          <a:p>
            <a:pPr lvl="1">
              <a:buClr>
                <a:schemeClr val="tx1"/>
              </a:buClr>
            </a:pPr>
            <a:r>
              <a:rPr lang="en-US" i="1" dirty="0">
                <a:solidFill>
                  <a:schemeClr val="accent1"/>
                </a:solidFill>
              </a:rPr>
              <a:t>protected</a:t>
            </a:r>
            <a:r>
              <a:rPr lang="en-US" dirty="0"/>
              <a:t>  members are accessible from members of their same class </a:t>
            </a:r>
            <a:r>
              <a:rPr lang="en-US" dirty="0">
                <a:solidFill>
                  <a:schemeClr val="bg1">
                    <a:lumMod val="50000"/>
                  </a:schemeClr>
                </a:solidFill>
              </a:rPr>
              <a:t>(and from their </a:t>
            </a:r>
            <a:r>
              <a:rPr lang="en-US" i="1" dirty="0">
                <a:solidFill>
                  <a:schemeClr val="bg1">
                    <a:lumMod val="50000"/>
                  </a:schemeClr>
                </a:solidFill>
              </a:rPr>
              <a:t>friends)</a:t>
            </a:r>
            <a:r>
              <a:rPr lang="en-US" dirty="0"/>
              <a:t>, but also from members of their derived classes</a:t>
            </a:r>
            <a:endParaRPr lang="en-US" sz="2800" dirty="0"/>
          </a:p>
          <a:p>
            <a:pPr lvl="1">
              <a:buClr>
                <a:schemeClr val="tx1"/>
              </a:buClr>
            </a:pPr>
            <a:r>
              <a:rPr lang="en-US" b="1" i="1" dirty="0">
                <a:solidFill>
                  <a:schemeClr val="accent1"/>
                </a:solidFill>
              </a:rPr>
              <a:t>public</a:t>
            </a:r>
            <a:r>
              <a:rPr lang="en-US" dirty="0"/>
              <a:t>  members are accessible from anywhere where the object is visible; in general, our functions will be public</a:t>
            </a:r>
            <a:endParaRPr lang="en-US" sz="2800" dirty="0"/>
          </a:p>
          <a:p>
            <a:pPr lvl="1">
              <a:buClr>
                <a:schemeClr val="tx1"/>
              </a:buClr>
            </a:pPr>
            <a:r>
              <a:rPr lang="en-US" i="1" dirty="0">
                <a:solidFill>
                  <a:schemeClr val="accent1"/>
                </a:solidFill>
              </a:rPr>
              <a:t>friend functions</a:t>
            </a:r>
            <a:r>
              <a:rPr lang="en-US" dirty="0"/>
              <a:t>  - rights can be granted to some outside functions to access private data in a class;  not preferred by O-O purists, who claim that it is a slacker's way to compensate for bad design (which is often true!!)</a:t>
            </a:r>
            <a:endParaRPr lang="en-US" sz="2800" dirty="0"/>
          </a:p>
          <a:p>
            <a:endParaRPr lang="en-US" dirty="0"/>
          </a:p>
        </p:txBody>
      </p:sp>
    </p:spTree>
    <p:extLst>
      <p:ext uri="{BB962C8B-B14F-4D97-AF65-F5344CB8AC3E}">
        <p14:creationId xmlns:p14="http://schemas.microsoft.com/office/powerpoint/2010/main" val="11762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B92C7-7C52-5E4E-AE81-E3D19D5CBEE3}"/>
              </a:ext>
            </a:extLst>
          </p:cNvPr>
          <p:cNvSpPr>
            <a:spLocks noGrp="1"/>
          </p:cNvSpPr>
          <p:nvPr>
            <p:ph type="title"/>
          </p:nvPr>
        </p:nvSpPr>
        <p:spPr>
          <a:xfrm>
            <a:off x="838200" y="225641"/>
            <a:ext cx="10515600" cy="874739"/>
          </a:xfrm>
        </p:spPr>
        <p:txBody>
          <a:bodyPr/>
          <a:lstStyle/>
          <a:p>
            <a:r>
              <a:rPr lang="en-US" dirty="0"/>
              <a:t>Example:  C Rectangle</a:t>
            </a:r>
          </a:p>
        </p:txBody>
      </p:sp>
      <p:sp>
        <p:nvSpPr>
          <p:cNvPr id="3" name="Content Placeholder 2">
            <a:extLst>
              <a:ext uri="{FF2B5EF4-FFF2-40B4-BE49-F238E27FC236}">
                <a16:creationId xmlns:a16="http://schemas.microsoft.com/office/drawing/2014/main" id="{09FE9E52-58D7-874E-9700-35535959E38B}"/>
              </a:ext>
            </a:extLst>
          </p:cNvPr>
          <p:cNvSpPr>
            <a:spLocks noGrp="1"/>
          </p:cNvSpPr>
          <p:nvPr>
            <p:ph idx="1"/>
          </p:nvPr>
        </p:nvSpPr>
        <p:spPr>
          <a:xfrm>
            <a:off x="838200" y="1100380"/>
            <a:ext cx="10515600" cy="5470901"/>
          </a:xfrm>
        </p:spPr>
        <p:txBody>
          <a:bodyPr>
            <a:normAutofit/>
          </a:bodyPr>
          <a:lstStyle/>
          <a:p>
            <a:pPr marL="0" indent="0">
              <a:spcBef>
                <a:spcPts val="0"/>
              </a:spcBef>
              <a:buNone/>
            </a:pPr>
            <a:r>
              <a:rPr lang="en-US" sz="2000" dirty="0">
                <a:latin typeface="Courier New" panose="02070309020205020404" pitchFamily="49" charset="0"/>
                <a:cs typeface="Courier New" panose="02070309020205020404" pitchFamily="49" charset="0"/>
              </a:rPr>
              <a:t>typedef struct </a:t>
            </a:r>
            <a:r>
              <a:rPr lang="en-US" sz="2000" dirty="0" err="1">
                <a:latin typeface="Courier New" panose="02070309020205020404" pitchFamily="49" charset="0"/>
                <a:cs typeface="Courier New" panose="02070309020205020404" pitchFamily="49" charset="0"/>
              </a:rPr>
              <a:t>CRectangle</a:t>
            </a: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solidFill>
                  <a:schemeClr val="accent2"/>
                </a:solidFill>
                <a:latin typeface="Courier New" panose="02070309020205020404" pitchFamily="49" charset="0"/>
                <a:cs typeface="Courier New" panose="02070309020205020404" pitchFamily="49" charset="0"/>
              </a:rPr>
              <a:t>int</a:t>
            </a:r>
            <a:r>
              <a:rPr lang="en-US" sz="2000" dirty="0">
                <a:solidFill>
                  <a:schemeClr val="accent2"/>
                </a:solidFill>
                <a:latin typeface="Courier New" panose="02070309020205020404" pitchFamily="49" charset="0"/>
                <a:cs typeface="Courier New" panose="02070309020205020404" pitchFamily="49" charset="0"/>
              </a:rPr>
              <a:t> w, l;	// data members	</a:t>
            </a:r>
          </a:p>
          <a:p>
            <a:pPr marL="0" indent="0">
              <a:spcBef>
                <a:spcPts val="0"/>
              </a:spcBef>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CRectangle_t</a:t>
            </a: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main(void)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CRectangle_t</a:t>
            </a:r>
            <a:r>
              <a:rPr lang="en-US" sz="2000" dirty="0">
                <a:latin typeface="Courier New" panose="02070309020205020404" pitchFamily="49" charset="0"/>
                <a:cs typeface="Courier New" panose="02070309020205020404" pitchFamily="49" charset="0"/>
              </a:rPr>
              <a:t> rect1, rect2;</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area1, area2;</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   rect1.w = 3;</a:t>
            </a:r>
          </a:p>
          <a:p>
            <a:pPr marL="0" indent="0">
              <a:spcBef>
                <a:spcPts val="0"/>
              </a:spcBef>
              <a:buNone/>
            </a:pPr>
            <a:r>
              <a:rPr lang="en-US" sz="2000" dirty="0">
                <a:latin typeface="Courier New" panose="02070309020205020404" pitchFamily="49" charset="0"/>
                <a:cs typeface="Courier New" panose="02070309020205020404" pitchFamily="49" charset="0"/>
              </a:rPr>
              <a:t>   rect1.l = 4;</a:t>
            </a:r>
          </a:p>
          <a:p>
            <a:pPr marL="0" indent="0">
              <a:spcBef>
                <a:spcPts val="0"/>
              </a:spcBef>
              <a:buNone/>
            </a:pPr>
            <a:r>
              <a:rPr lang="en-US" sz="2000" dirty="0">
                <a:latin typeface="Courier New" panose="02070309020205020404" pitchFamily="49" charset="0"/>
                <a:cs typeface="Courier New" panose="02070309020205020404" pitchFamily="49" charset="0"/>
              </a:rPr>
              <a:t>   area1 = rect1.w * rec1.l;</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printf</a:t>
            </a:r>
            <a:r>
              <a:rPr lang="en-US" sz="2000" dirty="0">
                <a:latin typeface="Courier New" panose="02070309020205020404" pitchFamily="49" charset="0"/>
                <a:cs typeface="Courier New" panose="02070309020205020404" pitchFamily="49" charset="0"/>
              </a:rPr>
              <a:t>(“area1 is %d\n”, area1);</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   rect2.w = 6;</a:t>
            </a:r>
          </a:p>
          <a:p>
            <a:pPr marL="0" indent="0">
              <a:spcBef>
                <a:spcPts val="0"/>
              </a:spcBef>
              <a:buNone/>
            </a:pPr>
            <a:r>
              <a:rPr lang="en-US" sz="2000" dirty="0">
                <a:latin typeface="Courier New" panose="02070309020205020404" pitchFamily="49" charset="0"/>
                <a:cs typeface="Courier New" panose="02070309020205020404" pitchFamily="49" charset="0"/>
              </a:rPr>
              <a:t>   rect2.l = 8;</a:t>
            </a:r>
          </a:p>
          <a:p>
            <a:pPr marL="0" indent="0">
              <a:spcBef>
                <a:spcPts val="0"/>
              </a:spcBef>
              <a:buNone/>
            </a:pPr>
            <a:r>
              <a:rPr lang="en-US" sz="2000" dirty="0">
                <a:latin typeface="Courier New" panose="02070309020205020404" pitchFamily="49" charset="0"/>
                <a:cs typeface="Courier New" panose="02070309020205020404" pitchFamily="49" charset="0"/>
              </a:rPr>
              <a:t>   area2 = rec2.w * rect2.l;</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printf</a:t>
            </a:r>
            <a:r>
              <a:rPr lang="en-US" sz="2000" dirty="0">
                <a:latin typeface="Courier New" panose="02070309020205020404" pitchFamily="49" charset="0"/>
                <a:cs typeface="Courier New" panose="02070309020205020404" pitchFamily="49" charset="0"/>
              </a:rPr>
              <a:t>(“area2 is %d\n”, area2);</a:t>
            </a:r>
          </a:p>
          <a:p>
            <a:pPr marL="0" indent="0">
              <a:spcBef>
                <a:spcPts val="0"/>
              </a:spcBef>
              <a:buNone/>
            </a:pPr>
            <a:r>
              <a:rPr lang="en-US" sz="2000" dirty="0">
                <a:latin typeface="Courier New" panose="02070309020205020404" pitchFamily="49" charset="0"/>
                <a:cs typeface="Courier New" panose="02070309020205020404" pitchFamily="49" charset="0"/>
              </a:rPr>
              <a:t>   return 0;</a:t>
            </a:r>
          </a:p>
          <a:p>
            <a:pPr marL="0" indent="0">
              <a:spcBef>
                <a:spcPts val="0"/>
              </a:spcBef>
              <a:buNone/>
            </a:pPr>
            <a:r>
              <a:rPr lang="en-US" sz="2000" dirty="0">
                <a:latin typeface="Courier New" panose="02070309020205020404" pitchFamily="49" charset="0"/>
                <a:cs typeface="Courier New" panose="02070309020205020404" pitchFamily="49" charset="0"/>
              </a:rPr>
              <a:t>}	</a:t>
            </a:r>
          </a:p>
          <a:p>
            <a:pPr marL="0" indent="0">
              <a:buNone/>
            </a:pPr>
            <a:endParaRPr lang="en-US" sz="1800"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6534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B92C7-7C52-5E4E-AE81-E3D19D5CBEE3}"/>
              </a:ext>
            </a:extLst>
          </p:cNvPr>
          <p:cNvSpPr>
            <a:spLocks noGrp="1"/>
          </p:cNvSpPr>
          <p:nvPr>
            <p:ph type="title"/>
          </p:nvPr>
        </p:nvSpPr>
        <p:spPr>
          <a:xfrm>
            <a:off x="351692" y="225641"/>
            <a:ext cx="10515600" cy="874739"/>
          </a:xfrm>
        </p:spPr>
        <p:txBody>
          <a:bodyPr/>
          <a:lstStyle/>
          <a:p>
            <a:r>
              <a:rPr lang="en-US" dirty="0"/>
              <a:t>Example:  C++ Rectangle</a:t>
            </a:r>
          </a:p>
        </p:txBody>
      </p:sp>
      <p:sp>
        <p:nvSpPr>
          <p:cNvPr id="3" name="Content Placeholder 2">
            <a:extLst>
              <a:ext uri="{FF2B5EF4-FFF2-40B4-BE49-F238E27FC236}">
                <a16:creationId xmlns:a16="http://schemas.microsoft.com/office/drawing/2014/main" id="{09FE9E52-58D7-874E-9700-35535959E38B}"/>
              </a:ext>
            </a:extLst>
          </p:cNvPr>
          <p:cNvSpPr>
            <a:spLocks noGrp="1"/>
          </p:cNvSpPr>
          <p:nvPr>
            <p:ph idx="1"/>
          </p:nvPr>
        </p:nvSpPr>
        <p:spPr>
          <a:xfrm>
            <a:off x="175846" y="1129724"/>
            <a:ext cx="11840308" cy="5470901"/>
          </a:xfrm>
        </p:spPr>
        <p:txBody>
          <a:bodyPr>
            <a:normAutofit lnSpcReduction="10000"/>
          </a:bodyPr>
          <a:lstStyle/>
          <a:p>
            <a:pPr marL="0" indent="0">
              <a:spcBef>
                <a:spcPts val="0"/>
              </a:spcBef>
              <a:buNone/>
            </a:pPr>
            <a:r>
              <a:rPr lang="en-US" sz="2000" dirty="0">
                <a:latin typeface="Courier New" panose="02070309020205020404" pitchFamily="49" charset="0"/>
                <a:cs typeface="Courier New" panose="02070309020205020404" pitchFamily="49" charset="0"/>
              </a:rPr>
              <a:t>class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solidFill>
                  <a:schemeClr val="accent2"/>
                </a:solidFill>
                <a:latin typeface="Courier New" panose="02070309020205020404" pitchFamily="49" charset="0"/>
                <a:cs typeface="Courier New" panose="02070309020205020404" pitchFamily="49" charset="0"/>
              </a:rPr>
              <a:t>int</a:t>
            </a:r>
            <a:r>
              <a:rPr lang="en-US" sz="2000" dirty="0">
                <a:solidFill>
                  <a:schemeClr val="accent2"/>
                </a:solidFill>
                <a:latin typeface="Courier New" panose="02070309020205020404" pitchFamily="49" charset="0"/>
                <a:cs typeface="Courier New" panose="02070309020205020404" pitchFamily="49" charset="0"/>
              </a:rPr>
              <a:t> w, l;</a:t>
            </a:r>
            <a:r>
              <a:rPr lang="en-US" sz="2000" dirty="0">
                <a:latin typeface="Courier New" panose="02070309020205020404" pitchFamily="49" charset="0"/>
                <a:cs typeface="Courier New" panose="02070309020205020404" pitchFamily="49" charset="0"/>
              </a:rPr>
              <a:t>        // private by default; can specify as private</a:t>
            </a:r>
          </a:p>
          <a:p>
            <a:pPr marL="0" indent="0">
              <a:spcBef>
                <a:spcPts val="0"/>
              </a:spcBef>
              <a:buNone/>
            </a:pPr>
            <a:r>
              <a:rPr lang="en-US" sz="2000" dirty="0">
                <a:latin typeface="Courier New" panose="02070309020205020404" pitchFamily="49" charset="0"/>
                <a:cs typeface="Courier New" panose="02070309020205020404" pitchFamily="49" charset="0"/>
              </a:rPr>
              <a:t>   public:</a:t>
            </a:r>
          </a:p>
          <a:p>
            <a:pPr marL="0" indent="0">
              <a:spcBef>
                <a:spcPts val="0"/>
              </a:spcBef>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set_values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 return (w * l); }  // “inline” member function</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void </a:t>
            </a:r>
            <a:r>
              <a:rPr lang="en-US" sz="2000" dirty="0" err="1">
                <a:latin typeface="Courier New" panose="02070309020205020404" pitchFamily="49" charset="0"/>
                <a:cs typeface="Courier New" panose="02070309020205020404" pitchFamily="49" charset="0"/>
              </a:rPr>
              <a:t>CppRectangle</a:t>
            </a:r>
            <a:r>
              <a:rPr lang="en-US" sz="2000" dirty="0">
                <a:solidFill>
                  <a:srgbClr val="FF0000"/>
                </a:solidFill>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set_values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b) {</a:t>
            </a:r>
          </a:p>
          <a:p>
            <a:pPr marL="0" indent="0">
              <a:spcBef>
                <a:spcPts val="0"/>
              </a:spcBef>
              <a:buNone/>
            </a:pPr>
            <a:r>
              <a:rPr lang="en-US" sz="2000" dirty="0">
                <a:latin typeface="Courier New" panose="02070309020205020404" pitchFamily="49" charset="0"/>
                <a:cs typeface="Courier New" panose="02070309020205020404" pitchFamily="49" charset="0"/>
              </a:rPr>
              <a:t>   w = a;</a:t>
            </a:r>
          </a:p>
          <a:p>
            <a:pPr marL="0" indent="0">
              <a:spcBef>
                <a:spcPts val="0"/>
              </a:spcBef>
              <a:buNone/>
            </a:pPr>
            <a:r>
              <a:rPr lang="en-US" sz="2000" dirty="0">
                <a:latin typeface="Courier New" panose="02070309020205020404" pitchFamily="49" charset="0"/>
                <a:cs typeface="Courier New" panose="02070309020205020404" pitchFamily="49" charset="0"/>
              </a:rPr>
              <a:t>   l = b;</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main(void)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CppRectangle_t</a:t>
            </a:r>
            <a:r>
              <a:rPr lang="en-US" sz="2000" dirty="0">
                <a:latin typeface="Courier New" panose="02070309020205020404" pitchFamily="49" charset="0"/>
                <a:cs typeface="Courier New" panose="02070309020205020404" pitchFamily="49" charset="0"/>
              </a:rPr>
              <a:t> rect1, rect2;  // rect1 and rect2 are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objects</a:t>
            </a:r>
          </a:p>
          <a:p>
            <a:pPr marL="0" indent="0">
              <a:spcBef>
                <a:spcPts val="0"/>
              </a:spcBef>
              <a:buNone/>
            </a:pPr>
            <a:r>
              <a:rPr lang="en-US" sz="2000" dirty="0">
                <a:latin typeface="Courier New" panose="02070309020205020404" pitchFamily="49" charset="0"/>
                <a:cs typeface="Courier New" panose="02070309020205020404" pitchFamily="49" charset="0"/>
              </a:rPr>
              <a:t>   rect1.set_values(3, 4);</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“rect1 area: “ &lt;&lt; rect1.area()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 // notice no need to </a:t>
            </a:r>
          </a:p>
          <a:p>
            <a:pPr marL="0" indent="0">
              <a:spcBef>
                <a:spcPts val="0"/>
              </a:spcBef>
              <a:buNone/>
            </a:pPr>
            <a:r>
              <a:rPr lang="en-US" sz="2000" dirty="0">
                <a:latin typeface="Courier New" panose="02070309020205020404" pitchFamily="49" charset="0"/>
                <a:cs typeface="Courier New" panose="02070309020205020404" pitchFamily="49" charset="0"/>
              </a:rPr>
              <a:t>                                                   // pass any arguments</a:t>
            </a:r>
          </a:p>
          <a:p>
            <a:pPr marL="0" indent="0">
              <a:spcBef>
                <a:spcPts val="0"/>
              </a:spcBef>
              <a:buNone/>
            </a:pPr>
            <a:r>
              <a:rPr lang="en-US" sz="2000" dirty="0">
                <a:latin typeface="Courier New" panose="02070309020205020404" pitchFamily="49" charset="0"/>
                <a:cs typeface="Courier New" panose="02070309020205020404" pitchFamily="49" charset="0"/>
              </a:rPr>
              <a:t>   rect2.set_values(6, 8);</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“rect2 area: “ &lt;&lt; rect2.area()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return 0;</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buNone/>
            </a:pPr>
            <a:endParaRPr lang="en-US" sz="1800"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09792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4EEF6-5F88-6E4F-B9DD-1F1D1B0312E1}"/>
              </a:ext>
            </a:extLst>
          </p:cNvPr>
          <p:cNvSpPr>
            <a:spLocks noGrp="1"/>
          </p:cNvSpPr>
          <p:nvPr>
            <p:ph type="title"/>
          </p:nvPr>
        </p:nvSpPr>
        <p:spPr>
          <a:xfrm>
            <a:off x="504092" y="185510"/>
            <a:ext cx="10515600" cy="924832"/>
          </a:xfrm>
        </p:spPr>
        <p:txBody>
          <a:bodyPr/>
          <a:lstStyle/>
          <a:p>
            <a:r>
              <a:rPr lang="en-US" dirty="0"/>
              <a:t>Constructors</a:t>
            </a:r>
          </a:p>
        </p:txBody>
      </p:sp>
      <p:sp>
        <p:nvSpPr>
          <p:cNvPr id="3" name="Content Placeholder 2">
            <a:extLst>
              <a:ext uri="{FF2B5EF4-FFF2-40B4-BE49-F238E27FC236}">
                <a16:creationId xmlns:a16="http://schemas.microsoft.com/office/drawing/2014/main" id="{60CE016A-F07C-304A-8477-757F6BBCE3B6}"/>
              </a:ext>
            </a:extLst>
          </p:cNvPr>
          <p:cNvSpPr>
            <a:spLocks noGrp="1"/>
          </p:cNvSpPr>
          <p:nvPr>
            <p:ph idx="1"/>
          </p:nvPr>
        </p:nvSpPr>
        <p:spPr>
          <a:xfrm>
            <a:off x="504092" y="1110342"/>
            <a:ext cx="10849708" cy="5584371"/>
          </a:xfrm>
        </p:spPr>
        <p:txBody>
          <a:bodyPr>
            <a:normAutofit/>
          </a:bodyPr>
          <a:lstStyle/>
          <a:p>
            <a:pPr marL="0" indent="0">
              <a:spcBef>
                <a:spcPts val="0"/>
              </a:spcBef>
              <a:buNone/>
            </a:pPr>
            <a:r>
              <a:rPr lang="en-US" sz="2000" dirty="0">
                <a:latin typeface="Courier New" panose="02070309020205020404" pitchFamily="49" charset="0"/>
                <a:cs typeface="Courier New" panose="02070309020205020404" pitchFamily="49" charset="0"/>
              </a:rPr>
              <a:t>class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w, l;      // private by default; can specify as private</a:t>
            </a:r>
          </a:p>
          <a:p>
            <a:pPr marL="0" indent="0">
              <a:spcBef>
                <a:spcPts val="0"/>
              </a:spcBef>
              <a:buNone/>
            </a:pPr>
            <a:r>
              <a:rPr lang="en-US" sz="2000" dirty="0">
                <a:latin typeface="Courier New" panose="02070309020205020404" pitchFamily="49" charset="0"/>
                <a:cs typeface="Courier New" panose="02070309020205020404" pitchFamily="49" charset="0"/>
              </a:rPr>
              <a:t>   public:</a:t>
            </a:r>
          </a:p>
          <a:p>
            <a:pPr marL="0" indent="0">
              <a:spcBef>
                <a:spcPts val="0"/>
              </a:spcBef>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set_values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 return (w * l); }  // “inline” member function</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void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set_values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b) {</a:t>
            </a:r>
          </a:p>
          <a:p>
            <a:pPr marL="0" indent="0">
              <a:spcBef>
                <a:spcPts val="0"/>
              </a:spcBef>
              <a:buNone/>
            </a:pPr>
            <a:r>
              <a:rPr lang="en-US" sz="2000" dirty="0">
                <a:latin typeface="Courier New" panose="02070309020205020404" pitchFamily="49" charset="0"/>
                <a:cs typeface="Courier New" panose="02070309020205020404" pitchFamily="49" charset="0"/>
              </a:rPr>
              <a:t>   w = a;</a:t>
            </a:r>
          </a:p>
          <a:p>
            <a:pPr marL="0" indent="0">
              <a:spcBef>
                <a:spcPts val="0"/>
              </a:spcBef>
              <a:buNone/>
            </a:pPr>
            <a:r>
              <a:rPr lang="en-US" sz="2000" dirty="0">
                <a:latin typeface="Courier New" panose="02070309020205020404" pitchFamily="49" charset="0"/>
                <a:cs typeface="Courier New" panose="02070309020205020404" pitchFamily="49" charset="0"/>
              </a:rPr>
              <a:t>   l = b;</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main(void)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CppRectangle_t</a:t>
            </a:r>
            <a:r>
              <a:rPr lang="en-US" sz="2000" dirty="0">
                <a:latin typeface="Courier New" panose="02070309020205020404" pitchFamily="49" charset="0"/>
                <a:cs typeface="Courier New" panose="02070309020205020404" pitchFamily="49" charset="0"/>
              </a:rPr>
              <a:t> rect1, rect2;</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“rect1.w “ &lt;&lt; rect1.w &lt;&lt; “rect1.l “ &lt;&lt; rect1.l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rect1.set_values(3, 4);</a:t>
            </a:r>
          </a:p>
          <a:p>
            <a:pPr marL="0" indent="0">
              <a:spcBef>
                <a:spcPts val="0"/>
              </a:spcBef>
              <a:buNone/>
            </a:pPr>
            <a:r>
              <a:rPr lang="en-US" sz="2000" dirty="0">
                <a:latin typeface="Courier New" panose="02070309020205020404" pitchFamily="49" charset="0"/>
                <a:cs typeface="Courier New" panose="02070309020205020404" pitchFamily="49" charset="0"/>
              </a:rPr>
              <a:t>   rect2.set_values(6, 8);</a:t>
            </a:r>
          </a:p>
          <a:p>
            <a:pPr marL="0" indent="0">
              <a:spcBef>
                <a:spcPts val="0"/>
              </a:spcBef>
              <a:buNone/>
            </a:pPr>
            <a:r>
              <a:rPr lang="en-US" sz="2000" dirty="0">
                <a:latin typeface="Courier New" panose="02070309020205020404" pitchFamily="49" charset="0"/>
                <a:cs typeface="Courier New" panose="02070309020205020404" pitchFamily="49" charset="0"/>
              </a:rPr>
              <a:t>   return 0;</a:t>
            </a:r>
          </a:p>
          <a:p>
            <a:pPr marL="0" indent="0">
              <a:spcBef>
                <a:spcPts val="0"/>
              </a:spcBef>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17326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4EEF6-5F88-6E4F-B9DD-1F1D1B0312E1}"/>
              </a:ext>
            </a:extLst>
          </p:cNvPr>
          <p:cNvSpPr>
            <a:spLocks noGrp="1"/>
          </p:cNvSpPr>
          <p:nvPr>
            <p:ph type="title"/>
          </p:nvPr>
        </p:nvSpPr>
        <p:spPr>
          <a:xfrm>
            <a:off x="504092" y="185510"/>
            <a:ext cx="10515600" cy="924832"/>
          </a:xfrm>
        </p:spPr>
        <p:txBody>
          <a:bodyPr/>
          <a:lstStyle/>
          <a:p>
            <a:r>
              <a:rPr lang="en-US" dirty="0"/>
              <a:t>Constructors</a:t>
            </a:r>
          </a:p>
        </p:txBody>
      </p:sp>
      <p:sp>
        <p:nvSpPr>
          <p:cNvPr id="3" name="Content Placeholder 2">
            <a:extLst>
              <a:ext uri="{FF2B5EF4-FFF2-40B4-BE49-F238E27FC236}">
                <a16:creationId xmlns:a16="http://schemas.microsoft.com/office/drawing/2014/main" id="{60CE016A-F07C-304A-8477-757F6BBCE3B6}"/>
              </a:ext>
            </a:extLst>
          </p:cNvPr>
          <p:cNvSpPr>
            <a:spLocks noGrp="1"/>
          </p:cNvSpPr>
          <p:nvPr>
            <p:ph idx="1"/>
          </p:nvPr>
        </p:nvSpPr>
        <p:spPr>
          <a:xfrm>
            <a:off x="504092" y="1110342"/>
            <a:ext cx="11541370" cy="5584371"/>
          </a:xfrm>
        </p:spPr>
        <p:txBody>
          <a:bodyPr>
            <a:normAutofit fontScale="92500" lnSpcReduction="10000"/>
          </a:bodyPr>
          <a:lstStyle/>
          <a:p>
            <a:pPr marL="0" indent="0">
              <a:spcBef>
                <a:spcPts val="0"/>
              </a:spcBef>
              <a:buNone/>
            </a:pPr>
            <a:r>
              <a:rPr lang="en-US" sz="2000" dirty="0">
                <a:latin typeface="Courier New" panose="02070309020205020404" pitchFamily="49" charset="0"/>
                <a:cs typeface="Courier New" panose="02070309020205020404" pitchFamily="49" charset="0"/>
              </a:rPr>
              <a:t>class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w, l;        // private by default; can specify as private</a:t>
            </a:r>
          </a:p>
          <a:p>
            <a:pPr marL="0" indent="0">
              <a:spcBef>
                <a:spcPts val="0"/>
              </a:spcBef>
              <a:buNone/>
            </a:pPr>
            <a:r>
              <a:rPr lang="en-US" sz="2000" dirty="0">
                <a:latin typeface="Courier New" panose="02070309020205020404" pitchFamily="49" charset="0"/>
                <a:cs typeface="Courier New" panose="02070309020205020404" pitchFamily="49" charset="0"/>
              </a:rPr>
              <a:t>   public:</a:t>
            </a:r>
          </a:p>
          <a:p>
            <a:pPr marL="0" indent="0">
              <a:spcBef>
                <a:spcPts val="0"/>
              </a:spcBef>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set_values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 return (w * l); }  // “inline” member function</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get_w</a:t>
            </a:r>
            <a:r>
              <a:rPr lang="en-US" sz="2000" dirty="0">
                <a:latin typeface="Courier New" panose="02070309020205020404" pitchFamily="49" charset="0"/>
                <a:cs typeface="Courier New" panose="02070309020205020404" pitchFamily="49" charset="0"/>
              </a:rPr>
              <a:t>(); 	// getter method</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get_l</a:t>
            </a:r>
            <a:r>
              <a:rPr lang="en-US" sz="2000" dirty="0">
                <a:latin typeface="Courier New" panose="02070309020205020404" pitchFamily="49" charset="0"/>
                <a:cs typeface="Courier New" panose="02070309020205020404" pitchFamily="49" charset="0"/>
              </a:rPr>
              <a:t>();	// getter method</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void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set_values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b) {</a:t>
            </a:r>
          </a:p>
          <a:p>
            <a:pPr marL="0" indent="0">
              <a:spcBef>
                <a:spcPts val="0"/>
              </a:spcBef>
              <a:buNone/>
            </a:pPr>
            <a:r>
              <a:rPr lang="en-US" sz="2000" dirty="0">
                <a:latin typeface="Courier New" panose="02070309020205020404" pitchFamily="49" charset="0"/>
                <a:cs typeface="Courier New" panose="02070309020205020404" pitchFamily="49" charset="0"/>
              </a:rPr>
              <a:t>   w = a;</a:t>
            </a:r>
          </a:p>
          <a:p>
            <a:pPr marL="0" indent="0">
              <a:spcBef>
                <a:spcPts val="0"/>
              </a:spcBef>
              <a:buNone/>
            </a:pPr>
            <a:r>
              <a:rPr lang="en-US" sz="2000" dirty="0">
                <a:latin typeface="Courier New" panose="02070309020205020404" pitchFamily="49" charset="0"/>
                <a:cs typeface="Courier New" panose="02070309020205020404" pitchFamily="49" charset="0"/>
              </a:rPr>
              <a:t>   l = b;</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a:latin typeface="Courier New" panose="02070309020205020404" pitchFamily="49" charset="0"/>
                <a:cs typeface="Courier New" panose="02070309020205020404" pitchFamily="49" charset="0"/>
              </a:rPr>
              <a:t>// getter implementations here ...  how to write those?</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main(void)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CppRectangle_t</a:t>
            </a:r>
            <a:r>
              <a:rPr lang="en-US" sz="2000" dirty="0">
                <a:latin typeface="Courier New" panose="02070309020205020404" pitchFamily="49" charset="0"/>
                <a:cs typeface="Courier New" panose="02070309020205020404" pitchFamily="49" charset="0"/>
              </a:rPr>
              <a:t> rect1, rect2;</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“rect1.w “ &lt;&lt; rect1.get_w() &lt;&lt; “rect1.l “ &lt;&lt; rect1.get_l()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   rect1.set_values(3, 4);</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“rect1 area: “ &lt;&lt; rect1.area()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return 0;</a:t>
            </a:r>
          </a:p>
          <a:p>
            <a:pPr marL="0" indent="0">
              <a:spcBef>
                <a:spcPts val="0"/>
              </a:spcBef>
              <a:buNone/>
            </a:pPr>
            <a:r>
              <a:rPr lang="en-US" sz="2000"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277795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4EEF6-5F88-6E4F-B9DD-1F1D1B0312E1}"/>
              </a:ext>
            </a:extLst>
          </p:cNvPr>
          <p:cNvSpPr>
            <a:spLocks noGrp="1"/>
          </p:cNvSpPr>
          <p:nvPr>
            <p:ph type="title"/>
          </p:nvPr>
        </p:nvSpPr>
        <p:spPr>
          <a:xfrm>
            <a:off x="504093" y="163287"/>
            <a:ext cx="10515600" cy="924832"/>
          </a:xfrm>
        </p:spPr>
        <p:txBody>
          <a:bodyPr/>
          <a:lstStyle/>
          <a:p>
            <a:r>
              <a:rPr lang="en-US" dirty="0"/>
              <a:t>Constructors</a:t>
            </a:r>
          </a:p>
        </p:txBody>
      </p:sp>
      <p:sp>
        <p:nvSpPr>
          <p:cNvPr id="3" name="Content Placeholder 2">
            <a:extLst>
              <a:ext uri="{FF2B5EF4-FFF2-40B4-BE49-F238E27FC236}">
                <a16:creationId xmlns:a16="http://schemas.microsoft.com/office/drawing/2014/main" id="{60CE016A-F07C-304A-8477-757F6BBCE3B6}"/>
              </a:ext>
            </a:extLst>
          </p:cNvPr>
          <p:cNvSpPr>
            <a:spLocks noGrp="1"/>
          </p:cNvSpPr>
          <p:nvPr>
            <p:ph idx="1"/>
          </p:nvPr>
        </p:nvSpPr>
        <p:spPr>
          <a:xfrm>
            <a:off x="504093" y="1110342"/>
            <a:ext cx="10849707" cy="5584371"/>
          </a:xfrm>
        </p:spPr>
        <p:txBody>
          <a:bodyPr>
            <a:normAutofit/>
          </a:bodyPr>
          <a:lstStyle/>
          <a:p>
            <a:pPr marL="0" indent="0">
              <a:spcBef>
                <a:spcPts val="0"/>
              </a:spcBef>
              <a:buNone/>
            </a:pPr>
            <a:r>
              <a:rPr lang="en-US" sz="2000" dirty="0">
                <a:latin typeface="Courier New" panose="02070309020205020404" pitchFamily="49" charset="0"/>
                <a:cs typeface="Courier New" panose="02070309020205020404" pitchFamily="49" charset="0"/>
              </a:rPr>
              <a:t>class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w, l;      // private by default; can specify as private</a:t>
            </a:r>
          </a:p>
          <a:p>
            <a:pPr marL="0" indent="0">
              <a:spcBef>
                <a:spcPts val="0"/>
              </a:spcBef>
              <a:buNone/>
            </a:pPr>
            <a:r>
              <a:rPr lang="en-US" sz="2000" dirty="0">
                <a:latin typeface="Courier New" panose="02070309020205020404" pitchFamily="49" charset="0"/>
                <a:cs typeface="Courier New" panose="02070309020205020404" pitchFamily="49" charset="0"/>
              </a:rPr>
              <a:t>   public:</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 now a constructor</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 return (w * l); }  // “inline” member function</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b) {   // NO RETURN TYPE</a:t>
            </a:r>
          </a:p>
          <a:p>
            <a:pPr marL="0" indent="0">
              <a:spcBef>
                <a:spcPts val="0"/>
              </a:spcBef>
              <a:buNone/>
            </a:pPr>
            <a:r>
              <a:rPr lang="en-US" sz="2000" dirty="0">
                <a:latin typeface="Courier New" panose="02070309020205020404" pitchFamily="49" charset="0"/>
                <a:cs typeface="Courier New" panose="02070309020205020404" pitchFamily="49" charset="0"/>
              </a:rPr>
              <a:t>   w = a;</a:t>
            </a:r>
          </a:p>
          <a:p>
            <a:pPr marL="0" indent="0">
              <a:spcBef>
                <a:spcPts val="0"/>
              </a:spcBef>
              <a:buNone/>
            </a:pPr>
            <a:r>
              <a:rPr lang="en-US" sz="2000" dirty="0">
                <a:latin typeface="Courier New" panose="02070309020205020404" pitchFamily="49" charset="0"/>
                <a:cs typeface="Courier New" panose="02070309020205020404" pitchFamily="49" charset="0"/>
              </a:rPr>
              <a:t>   l = b;</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20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main(void)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CppRectangle_t</a:t>
            </a:r>
            <a:r>
              <a:rPr lang="en-US" sz="2000" dirty="0">
                <a:latin typeface="Courier New" panose="02070309020205020404" pitchFamily="49" charset="0"/>
                <a:cs typeface="Courier New" panose="02070309020205020404" pitchFamily="49" charset="0"/>
              </a:rPr>
              <a:t> rect1 (3, 4), rect2;</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“rect1 area:  “ &lt;&lt; rect1.area()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“rect2.w “ &lt;&lt; rect1.w &lt;&lt; “rect2.l “ &lt;&lt; rect2.l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   return 0;</a:t>
            </a:r>
          </a:p>
          <a:p>
            <a:pPr marL="0" indent="0">
              <a:spcBef>
                <a:spcPts val="0"/>
              </a:spcBef>
              <a:buNone/>
            </a:pPr>
            <a:r>
              <a:rPr lang="en-US" sz="2000"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2399882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4EEF6-5F88-6E4F-B9DD-1F1D1B0312E1}"/>
              </a:ext>
            </a:extLst>
          </p:cNvPr>
          <p:cNvSpPr>
            <a:spLocks noGrp="1"/>
          </p:cNvSpPr>
          <p:nvPr>
            <p:ph type="title"/>
          </p:nvPr>
        </p:nvSpPr>
        <p:spPr>
          <a:xfrm>
            <a:off x="574430" y="0"/>
            <a:ext cx="10515600" cy="924832"/>
          </a:xfrm>
        </p:spPr>
        <p:txBody>
          <a:bodyPr/>
          <a:lstStyle/>
          <a:p>
            <a:r>
              <a:rPr lang="en-US" dirty="0"/>
              <a:t>Destructors</a:t>
            </a:r>
          </a:p>
        </p:txBody>
      </p:sp>
      <p:sp>
        <p:nvSpPr>
          <p:cNvPr id="3" name="Content Placeholder 2">
            <a:extLst>
              <a:ext uri="{FF2B5EF4-FFF2-40B4-BE49-F238E27FC236}">
                <a16:creationId xmlns:a16="http://schemas.microsoft.com/office/drawing/2014/main" id="{60CE016A-F07C-304A-8477-757F6BBCE3B6}"/>
              </a:ext>
            </a:extLst>
          </p:cNvPr>
          <p:cNvSpPr>
            <a:spLocks noGrp="1"/>
          </p:cNvSpPr>
          <p:nvPr>
            <p:ph idx="1"/>
          </p:nvPr>
        </p:nvSpPr>
        <p:spPr>
          <a:xfrm>
            <a:off x="574430" y="701750"/>
            <a:ext cx="11043139" cy="6156250"/>
          </a:xfrm>
        </p:spPr>
        <p:txBody>
          <a:bodyPr>
            <a:noAutofit/>
          </a:bodyPr>
          <a:lstStyle/>
          <a:p>
            <a:pPr marL="0" indent="0">
              <a:spcBef>
                <a:spcPts val="0"/>
              </a:spcBef>
              <a:buNone/>
            </a:pPr>
            <a:r>
              <a:rPr lang="en-US" sz="2000" dirty="0">
                <a:latin typeface="Courier New" panose="02070309020205020404" pitchFamily="49" charset="0"/>
                <a:cs typeface="Courier New" panose="02070309020205020404" pitchFamily="49" charset="0"/>
              </a:rPr>
              <a:t>class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w, l;       // private by default; can specify as private</a:t>
            </a:r>
          </a:p>
          <a:p>
            <a:pPr marL="0" indent="0">
              <a:spcBef>
                <a:spcPts val="0"/>
              </a:spcBef>
              <a:buNone/>
            </a:pPr>
            <a:r>
              <a:rPr lang="en-US" sz="2000" dirty="0">
                <a:latin typeface="Courier New" panose="02070309020205020404" pitchFamily="49" charset="0"/>
                <a:cs typeface="Courier New" panose="02070309020205020404" pitchFamily="49" charset="0"/>
              </a:rPr>
              <a:t>   public:</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        	  // default constructor</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 another constructor</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 destructor</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 return (w * l); }  // “inline” member function</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14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               // NO RETURN TYPE</a:t>
            </a:r>
          </a:p>
          <a:p>
            <a:pPr marL="0" indent="0">
              <a:spcBef>
                <a:spcPts val="0"/>
              </a:spcBef>
              <a:buNone/>
            </a:pPr>
            <a:r>
              <a:rPr lang="en-US" sz="2000" dirty="0">
                <a:latin typeface="Courier New" panose="02070309020205020404" pitchFamily="49" charset="0"/>
                <a:cs typeface="Courier New" panose="02070309020205020404" pitchFamily="49" charset="0"/>
              </a:rPr>
              <a:t>   w = 0;</a:t>
            </a:r>
          </a:p>
          <a:p>
            <a:pPr marL="0" indent="0">
              <a:spcBef>
                <a:spcPts val="0"/>
              </a:spcBef>
              <a:buNone/>
            </a:pPr>
            <a:r>
              <a:rPr lang="en-US" sz="2000" dirty="0">
                <a:latin typeface="Courier New" panose="02070309020205020404" pitchFamily="49" charset="0"/>
                <a:cs typeface="Courier New" panose="02070309020205020404" pitchFamily="49" charset="0"/>
              </a:rPr>
              <a:t>   l = 0;</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14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b) {   // NO RETURN TYPE</a:t>
            </a:r>
          </a:p>
          <a:p>
            <a:pPr marL="0" indent="0">
              <a:spcBef>
                <a:spcPts val="0"/>
              </a:spcBef>
              <a:buNone/>
            </a:pPr>
            <a:r>
              <a:rPr lang="en-US" sz="2000" dirty="0">
                <a:latin typeface="Courier New" panose="02070309020205020404" pitchFamily="49" charset="0"/>
                <a:cs typeface="Courier New" panose="02070309020205020404" pitchFamily="49" charset="0"/>
              </a:rPr>
              <a:t>   w = a;</a:t>
            </a:r>
          </a:p>
          <a:p>
            <a:pPr marL="0" indent="0">
              <a:spcBef>
                <a:spcPts val="0"/>
              </a:spcBef>
              <a:buNone/>
            </a:pPr>
            <a:r>
              <a:rPr lang="en-US" sz="2000" dirty="0">
                <a:latin typeface="Courier New" panose="02070309020205020404" pitchFamily="49" charset="0"/>
                <a:cs typeface="Courier New" panose="02070309020205020404" pitchFamily="49" charset="0"/>
              </a:rPr>
              <a:t>   l = b;</a:t>
            </a:r>
          </a:p>
          <a:p>
            <a:pPr marL="0" indent="0">
              <a:spcBef>
                <a:spcPts val="0"/>
              </a:spcBef>
              <a:buNone/>
            </a:pPr>
            <a:r>
              <a:rPr lang="en-US" sz="2000" dirty="0">
                <a:latin typeface="Courier New" panose="02070309020205020404" pitchFamily="49" charset="0"/>
                <a:cs typeface="Courier New" panose="02070309020205020404" pitchFamily="49" charset="0"/>
              </a:rPr>
              <a:t>}</a:t>
            </a:r>
          </a:p>
          <a:p>
            <a:pPr marL="0" indent="0">
              <a:spcBef>
                <a:spcPts val="0"/>
              </a:spcBef>
              <a:buNone/>
            </a:pPr>
            <a:endParaRPr lang="en-US" sz="1400" dirty="0">
              <a:latin typeface="Courier New" panose="02070309020205020404" pitchFamily="49" charset="0"/>
              <a:cs typeface="Courier New" panose="02070309020205020404" pitchFamily="49" charset="0"/>
            </a:endParaRPr>
          </a:p>
          <a:p>
            <a:pPr marL="0" indent="0">
              <a:spcBef>
                <a:spcPts val="0"/>
              </a:spcBef>
              <a:buNone/>
            </a:pPr>
            <a:r>
              <a:rPr lang="en-US" sz="2000" dirty="0" err="1">
                <a:latin typeface="Courier New" panose="02070309020205020404" pitchFamily="49" charset="0"/>
                <a:cs typeface="Courier New" panose="02070309020205020404" pitchFamily="49" charset="0"/>
              </a:rPr>
              <a:t>CppRectangle</a:t>
            </a:r>
            <a:r>
              <a:rPr lang="en-US" sz="2000">
                <a:latin typeface="Courier New" panose="02070309020205020404" pitchFamily="49" charset="0"/>
                <a:cs typeface="Courier New" panose="02070309020205020404" pitchFamily="49" charset="0"/>
              </a:rPr>
              <a:t>::~CppRectangle</a:t>
            </a:r>
            <a:r>
              <a:rPr lang="en-US" sz="2000" dirty="0">
                <a:latin typeface="Courier New" panose="02070309020205020404" pitchFamily="49" charset="0"/>
                <a:cs typeface="Courier New" panose="02070309020205020404" pitchFamily="49" charset="0"/>
              </a:rPr>
              <a:t>() {	         // NO RETURN TYPE</a:t>
            </a:r>
          </a:p>
          <a:p>
            <a:pPr marL="0" indent="0">
              <a:spcBef>
                <a:spcPts val="0"/>
              </a:spcBef>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 &lt;&lt; “inside destructor “ &lt;&lt; </a:t>
            </a:r>
            <a:r>
              <a:rPr lang="en-US" sz="2000" dirty="0" err="1">
                <a:latin typeface="Courier New" panose="02070309020205020404" pitchFamily="49" charset="0"/>
                <a:cs typeface="Courier New" panose="02070309020205020404" pitchFamily="49" charset="0"/>
              </a:rPr>
              <a:t>endl</a:t>
            </a:r>
            <a:r>
              <a:rPr lang="en-US" sz="2000" dirty="0">
                <a:latin typeface="Courier New" panose="02070309020205020404" pitchFamily="49" charset="0"/>
                <a:cs typeface="Courier New" panose="02070309020205020404" pitchFamily="49" charset="0"/>
              </a:rPr>
              <a:t>;  </a:t>
            </a:r>
          </a:p>
          <a:p>
            <a:pPr marL="0" indent="0">
              <a:spcBef>
                <a:spcPts val="0"/>
              </a:spcBef>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72853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6856</TotalTime>
  <Words>1351</Words>
  <Application>Microsoft Macintosh PowerPoint</Application>
  <PresentationFormat>Widescreen</PresentationFormat>
  <Paragraphs>418</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Courier New</vt:lpstr>
      <vt:lpstr>Office Theme</vt:lpstr>
      <vt:lpstr>Intro to C++ Part 2</vt:lpstr>
      <vt:lpstr>PowerPoint Presentation</vt:lpstr>
      <vt:lpstr>Is A Class Like A Structure?</vt:lpstr>
      <vt:lpstr>Example:  C Rectangle</vt:lpstr>
      <vt:lpstr>Example:  C++ Rectangle</vt:lpstr>
      <vt:lpstr>Constructors</vt:lpstr>
      <vt:lpstr>Constructors</vt:lpstr>
      <vt:lpstr>Constructors</vt:lpstr>
      <vt:lpstr>Destructors</vt:lpstr>
      <vt:lpstr>namespaces</vt:lpstr>
      <vt:lpstr>namespaces</vt:lpstr>
      <vt:lpstr>namespaces</vt:lpstr>
      <vt:lpstr>namespaces</vt:lpstr>
      <vt:lpstr>namespaces</vt:lpstr>
      <vt:lpstr>File I/O in C++</vt:lpstr>
      <vt:lpstr>File I/O</vt:lpstr>
      <vt:lpstr>Reference Parameters</vt:lpstr>
      <vt:lpstr>Reference Parameters: first, C pbv example</vt:lpstr>
      <vt:lpstr>Reference Parameters: second, C pbr example</vt:lpstr>
      <vt:lpstr>Reference Parameters: third, C++ true pbr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C++</dc:title>
  <dc:creator>Microsoft Office User</dc:creator>
  <cp:lastModifiedBy>Microsoft Office User</cp:lastModifiedBy>
  <cp:revision>41</cp:revision>
  <cp:lastPrinted>2019-02-08T18:08:17Z</cp:lastPrinted>
  <dcterms:created xsi:type="dcterms:W3CDTF">2018-05-29T00:19:04Z</dcterms:created>
  <dcterms:modified xsi:type="dcterms:W3CDTF">2019-02-13T22:18:08Z</dcterms:modified>
</cp:coreProperties>
</file>